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2140F5-E627-46C2-9903-7EA35809F810}" v="21" dt="2026-09-06T10:25:46.5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6236" autoAdjust="0"/>
  </p:normalViewPr>
  <p:slideViewPr>
    <p:cSldViewPr snapToGrid="0" snapToObjects="1">
      <p:cViewPr varScale="1">
        <p:scale>
          <a:sx n="102" d="100"/>
          <a:sy n="102" d="100"/>
        </p:scale>
        <p:origin x="96" y="164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 Leiser" userId="aa3a46a683b98769" providerId="LiveId" clId="{52F66174-3A33-487A-BD06-EC2FC87F484A}"/>
    <pc:docChg chg="custSel modSld">
      <pc:chgData name="Mark Leiser" userId="aa3a46a683b98769" providerId="LiveId" clId="{52F66174-3A33-487A-BD06-EC2FC87F484A}" dt="2026-09-07T14:25:37.803" v="35" actId="478"/>
      <pc:docMkLst>
        <pc:docMk/>
      </pc:docMkLst>
      <pc:sldChg chg="addSp delSp modSp mod delAnim">
        <pc:chgData name="Mark Leiser" userId="aa3a46a683b98769" providerId="LiveId" clId="{52F66174-3A33-487A-BD06-EC2FC87F484A}" dt="2026-09-07T14:25:02.717" v="28" actId="478"/>
        <pc:sldMkLst>
          <pc:docMk/>
          <pc:sldMk cId="0" sldId="256"/>
        </pc:sldMkLst>
        <pc:picChg chg="add del mod">
          <ac:chgData name="Mark Leiser" userId="aa3a46a683b98769" providerId="LiveId" clId="{52F66174-3A33-487A-BD06-EC2FC87F484A}" dt="2026-09-07T14:25:02.717" v="28" actId="478"/>
          <ac:picMkLst>
            <pc:docMk/>
            <pc:sldMk cId="0" sldId="256"/>
            <ac:picMk id="43" creationId="{3FA0C21D-E441-576D-40D1-DA00338FC5C2}"/>
          </ac:picMkLst>
        </pc:picChg>
      </pc:sldChg>
      <pc:sldChg chg="addSp delSp modSp mod modTransition delAnim modAnim">
        <pc:chgData name="Mark Leiser" userId="aa3a46a683b98769" providerId="LiveId" clId="{52F66174-3A33-487A-BD06-EC2FC87F484A}" dt="2026-09-07T14:25:07.687" v="29" actId="478"/>
        <pc:sldMkLst>
          <pc:docMk/>
          <pc:sldMk cId="0" sldId="257"/>
        </pc:sldMkLst>
        <pc:picChg chg="add del mod">
          <ac:chgData name="Mark Leiser" userId="aa3a46a683b98769" providerId="LiveId" clId="{52F66174-3A33-487A-BD06-EC2FC87F484A}" dt="2026-09-06T10:15:02.945" v="2"/>
          <ac:picMkLst>
            <pc:docMk/>
            <pc:sldMk cId="0" sldId="257"/>
            <ac:picMk id="26" creationId="{79C88F6C-0E7F-C07F-714F-82D8570F8766}"/>
          </ac:picMkLst>
        </pc:picChg>
        <pc:picChg chg="add del mod ord">
          <ac:chgData name="Mark Leiser" userId="aa3a46a683b98769" providerId="LiveId" clId="{52F66174-3A33-487A-BD06-EC2FC87F484A}" dt="2026-09-06T10:15:21.888" v="3"/>
          <ac:picMkLst>
            <pc:docMk/>
            <pc:sldMk cId="0" sldId="257"/>
            <ac:picMk id="29" creationId="{C51A10ED-A04A-BF77-0E1A-9811E27D111A}"/>
          </ac:picMkLst>
        </pc:picChg>
        <pc:picChg chg="add del mod">
          <ac:chgData name="Mark Leiser" userId="aa3a46a683b98769" providerId="LiveId" clId="{52F66174-3A33-487A-BD06-EC2FC87F484A}" dt="2026-09-06T10:15:23.384" v="5"/>
          <ac:picMkLst>
            <pc:docMk/>
            <pc:sldMk cId="0" sldId="257"/>
            <ac:picMk id="30" creationId="{AD58486C-4306-506D-143C-E53080D71CAC}"/>
          </ac:picMkLst>
        </pc:picChg>
        <pc:picChg chg="add del mod ord">
          <ac:chgData name="Mark Leiser" userId="aa3a46a683b98769" providerId="LiveId" clId="{52F66174-3A33-487A-BD06-EC2FC87F484A}" dt="2026-09-06T10:16:41.703" v="6"/>
          <ac:picMkLst>
            <pc:docMk/>
            <pc:sldMk cId="0" sldId="257"/>
            <ac:picMk id="33" creationId="{BC1356A7-5613-FACE-9B26-53F2D0429F5F}"/>
          </ac:picMkLst>
        </pc:picChg>
        <pc:picChg chg="add del mod">
          <ac:chgData name="Mark Leiser" userId="aa3a46a683b98769" providerId="LiveId" clId="{52F66174-3A33-487A-BD06-EC2FC87F484A}" dt="2026-09-07T14:25:07.687" v="29" actId="478"/>
          <ac:picMkLst>
            <pc:docMk/>
            <pc:sldMk cId="0" sldId="257"/>
            <ac:picMk id="34" creationId="{CE719C22-EA95-80AD-33D3-688545FF5974}"/>
          </ac:picMkLst>
        </pc:picChg>
      </pc:sldChg>
      <pc:sldChg chg="addSp delSp modSp mod delAnim">
        <pc:chgData name="Mark Leiser" userId="aa3a46a683b98769" providerId="LiveId" clId="{52F66174-3A33-487A-BD06-EC2FC87F484A}" dt="2026-09-07T14:25:12.185" v="30" actId="478"/>
        <pc:sldMkLst>
          <pc:docMk/>
          <pc:sldMk cId="0" sldId="258"/>
        </pc:sldMkLst>
        <pc:picChg chg="add del mod">
          <ac:chgData name="Mark Leiser" userId="aa3a46a683b98769" providerId="LiveId" clId="{52F66174-3A33-487A-BD06-EC2FC87F484A}" dt="2026-09-07T14:25:12.185" v="30" actId="478"/>
          <ac:picMkLst>
            <pc:docMk/>
            <pc:sldMk cId="0" sldId="258"/>
            <ac:picMk id="52" creationId="{1F75601B-633C-9BAE-C664-B80AA557B7B2}"/>
          </ac:picMkLst>
        </pc:picChg>
      </pc:sldChg>
      <pc:sldChg chg="addSp delSp modSp mod modTransition delAnim modAnim">
        <pc:chgData name="Mark Leiser" userId="aa3a46a683b98769" providerId="LiveId" clId="{52F66174-3A33-487A-BD06-EC2FC87F484A}" dt="2026-09-07T14:25:16.959" v="31" actId="478"/>
        <pc:sldMkLst>
          <pc:docMk/>
          <pc:sldMk cId="0" sldId="259"/>
        </pc:sldMkLst>
        <pc:picChg chg="add del mod">
          <ac:chgData name="Mark Leiser" userId="aa3a46a683b98769" providerId="LiveId" clId="{52F66174-3A33-487A-BD06-EC2FC87F484A}" dt="2026-09-06T10:18:28.880" v="10"/>
          <ac:picMkLst>
            <pc:docMk/>
            <pc:sldMk cId="0" sldId="259"/>
            <ac:picMk id="55" creationId="{3E76126F-82FC-E97E-C87B-54FB8B450015}"/>
          </ac:picMkLst>
        </pc:picChg>
        <pc:picChg chg="add del mod ord">
          <ac:chgData name="Mark Leiser" userId="aa3a46a683b98769" providerId="LiveId" clId="{52F66174-3A33-487A-BD06-EC2FC87F484A}" dt="2026-09-06T10:18:33.878" v="11"/>
          <ac:picMkLst>
            <pc:docMk/>
            <pc:sldMk cId="0" sldId="259"/>
            <ac:picMk id="58" creationId="{5E182C60-1186-4166-A4A2-FE19C2A9333A}"/>
          </ac:picMkLst>
        </pc:picChg>
        <pc:picChg chg="add del mod">
          <ac:chgData name="Mark Leiser" userId="aa3a46a683b98769" providerId="LiveId" clId="{52F66174-3A33-487A-BD06-EC2FC87F484A}" dt="2026-09-06T10:18:35.471" v="13"/>
          <ac:picMkLst>
            <pc:docMk/>
            <pc:sldMk cId="0" sldId="259"/>
            <ac:picMk id="59" creationId="{D8AB6ED2-5EA1-1B20-4FAD-D71BE1E189A7}"/>
          </ac:picMkLst>
        </pc:picChg>
        <pc:picChg chg="add del mod ord">
          <ac:chgData name="Mark Leiser" userId="aa3a46a683b98769" providerId="LiveId" clId="{52F66174-3A33-487A-BD06-EC2FC87F484A}" dt="2026-09-06T10:18:42.344" v="14"/>
          <ac:picMkLst>
            <pc:docMk/>
            <pc:sldMk cId="0" sldId="259"/>
            <ac:picMk id="62" creationId="{CF93AF9B-E132-2AAF-8E9B-1CFFE58163A5}"/>
          </ac:picMkLst>
        </pc:picChg>
        <pc:picChg chg="add del mod">
          <ac:chgData name="Mark Leiser" userId="aa3a46a683b98769" providerId="LiveId" clId="{52F66174-3A33-487A-BD06-EC2FC87F484A}" dt="2026-09-06T10:18:44.358" v="16"/>
          <ac:picMkLst>
            <pc:docMk/>
            <pc:sldMk cId="0" sldId="259"/>
            <ac:picMk id="63" creationId="{DF3C19D5-0FA8-4B46-489A-35156665F671}"/>
          </ac:picMkLst>
        </pc:picChg>
        <pc:picChg chg="add del mod ord">
          <ac:chgData name="Mark Leiser" userId="aa3a46a683b98769" providerId="LiveId" clId="{52F66174-3A33-487A-BD06-EC2FC87F484A}" dt="2026-09-06T10:18:49.013" v="17"/>
          <ac:picMkLst>
            <pc:docMk/>
            <pc:sldMk cId="0" sldId="259"/>
            <ac:picMk id="66" creationId="{F6BCB9AC-905A-6438-F689-96B9F87D5F57}"/>
          </ac:picMkLst>
        </pc:picChg>
        <pc:picChg chg="add del mod">
          <ac:chgData name="Mark Leiser" userId="aa3a46a683b98769" providerId="LiveId" clId="{52F66174-3A33-487A-BD06-EC2FC87F484A}" dt="2026-09-06T10:18:51.495" v="19"/>
          <ac:picMkLst>
            <pc:docMk/>
            <pc:sldMk cId="0" sldId="259"/>
            <ac:picMk id="67" creationId="{8AB07B6C-4179-AC7C-CC0B-9F8E16280309}"/>
          </ac:picMkLst>
        </pc:picChg>
        <pc:picChg chg="add del mod ord">
          <ac:chgData name="Mark Leiser" userId="aa3a46a683b98769" providerId="LiveId" clId="{52F66174-3A33-487A-BD06-EC2FC87F484A}" dt="2026-09-06T10:18:56.148" v="20"/>
          <ac:picMkLst>
            <pc:docMk/>
            <pc:sldMk cId="0" sldId="259"/>
            <ac:picMk id="70" creationId="{50B9BD4E-704D-54FE-8324-B9A92781E659}"/>
          </ac:picMkLst>
        </pc:picChg>
        <pc:picChg chg="add del mod">
          <ac:chgData name="Mark Leiser" userId="aa3a46a683b98769" providerId="LiveId" clId="{52F66174-3A33-487A-BD06-EC2FC87F484A}" dt="2026-09-06T10:18:57.899" v="22"/>
          <ac:picMkLst>
            <pc:docMk/>
            <pc:sldMk cId="0" sldId="259"/>
            <ac:picMk id="71" creationId="{DA43A8CC-CCFC-7B45-DB94-F7CDCDDBBCCB}"/>
          </ac:picMkLst>
        </pc:picChg>
        <pc:picChg chg="add del mod ord">
          <ac:chgData name="Mark Leiser" userId="aa3a46a683b98769" providerId="LiveId" clId="{52F66174-3A33-487A-BD06-EC2FC87F484A}" dt="2026-09-06T10:20:19.879" v="23"/>
          <ac:picMkLst>
            <pc:docMk/>
            <pc:sldMk cId="0" sldId="259"/>
            <ac:picMk id="74" creationId="{EF72F65F-B464-769F-AECE-8B465155DC94}"/>
          </ac:picMkLst>
        </pc:picChg>
        <pc:picChg chg="add del mod">
          <ac:chgData name="Mark Leiser" userId="aa3a46a683b98769" providerId="LiveId" clId="{52F66174-3A33-487A-BD06-EC2FC87F484A}" dt="2026-09-07T14:25:16.959" v="31" actId="478"/>
          <ac:picMkLst>
            <pc:docMk/>
            <pc:sldMk cId="0" sldId="259"/>
            <ac:picMk id="75" creationId="{FF1A02B6-13BC-C9BF-E7F7-704B9541C12A}"/>
          </ac:picMkLst>
        </pc:picChg>
      </pc:sldChg>
      <pc:sldChg chg="addSp delSp modSp mod delAnim">
        <pc:chgData name="Mark Leiser" userId="aa3a46a683b98769" providerId="LiveId" clId="{52F66174-3A33-487A-BD06-EC2FC87F484A}" dt="2026-09-07T14:25:21.751" v="32" actId="478"/>
        <pc:sldMkLst>
          <pc:docMk/>
          <pc:sldMk cId="0" sldId="260"/>
        </pc:sldMkLst>
        <pc:picChg chg="add del mod">
          <ac:chgData name="Mark Leiser" userId="aa3a46a683b98769" providerId="LiveId" clId="{52F66174-3A33-487A-BD06-EC2FC87F484A}" dt="2026-09-07T14:25:21.751" v="32" actId="478"/>
          <ac:picMkLst>
            <pc:docMk/>
            <pc:sldMk cId="0" sldId="260"/>
            <ac:picMk id="48" creationId="{76B9E8A3-5B66-1C0F-9224-B44BFA16B506}"/>
          </ac:picMkLst>
        </pc:picChg>
      </pc:sldChg>
      <pc:sldChg chg="addSp delSp modSp mod delAnim">
        <pc:chgData name="Mark Leiser" userId="aa3a46a683b98769" providerId="LiveId" clId="{52F66174-3A33-487A-BD06-EC2FC87F484A}" dt="2026-09-07T14:25:26.344" v="33" actId="478"/>
        <pc:sldMkLst>
          <pc:docMk/>
          <pc:sldMk cId="0" sldId="261"/>
        </pc:sldMkLst>
        <pc:picChg chg="add del mod">
          <ac:chgData name="Mark Leiser" userId="aa3a46a683b98769" providerId="LiveId" clId="{52F66174-3A33-487A-BD06-EC2FC87F484A}" dt="2026-09-07T14:25:26.344" v="33" actId="478"/>
          <ac:picMkLst>
            <pc:docMk/>
            <pc:sldMk cId="0" sldId="261"/>
            <ac:picMk id="44" creationId="{23B96300-F0F4-E713-B875-EFC3F8055F27}"/>
          </ac:picMkLst>
        </pc:picChg>
      </pc:sldChg>
      <pc:sldChg chg="addSp delSp modSp mod delAnim">
        <pc:chgData name="Mark Leiser" userId="aa3a46a683b98769" providerId="LiveId" clId="{52F66174-3A33-487A-BD06-EC2FC87F484A}" dt="2026-09-07T14:25:32.719" v="34" actId="478"/>
        <pc:sldMkLst>
          <pc:docMk/>
          <pc:sldMk cId="0" sldId="262"/>
        </pc:sldMkLst>
        <pc:picChg chg="add del mod">
          <ac:chgData name="Mark Leiser" userId="aa3a46a683b98769" providerId="LiveId" clId="{52F66174-3A33-487A-BD06-EC2FC87F484A}" dt="2026-09-07T14:25:32.719" v="34" actId="478"/>
          <ac:picMkLst>
            <pc:docMk/>
            <pc:sldMk cId="0" sldId="262"/>
            <ac:picMk id="62" creationId="{C029CB1D-883D-1A30-CD5D-D04FA2F3E228}"/>
          </ac:picMkLst>
        </pc:picChg>
      </pc:sldChg>
      <pc:sldChg chg="addSp delSp modSp mod delAnim">
        <pc:chgData name="Mark Leiser" userId="aa3a46a683b98769" providerId="LiveId" clId="{52F66174-3A33-487A-BD06-EC2FC87F484A}" dt="2026-09-07T14:25:37.803" v="35" actId="478"/>
        <pc:sldMkLst>
          <pc:docMk/>
          <pc:sldMk cId="0" sldId="263"/>
        </pc:sldMkLst>
        <pc:picChg chg="add del mod">
          <ac:chgData name="Mark Leiser" userId="aa3a46a683b98769" providerId="LiveId" clId="{52F66174-3A33-487A-BD06-EC2FC87F484A}" dt="2026-09-07T14:25:37.803" v="35" actId="478"/>
          <ac:picMkLst>
            <pc:docMk/>
            <pc:sldMk cId="0" sldId="263"/>
            <ac:picMk id="47" creationId="{04C129DF-953A-D454-3015-08FBCC9F285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6135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www.youtube.com/playlist?list=PLJ-Hkr2cMyUs" TargetMode="Externa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E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41080" y="502920"/>
            <a:ext cx="2880360" cy="2880360"/>
          </a:xfrm>
          <a:prstGeom prst="ellipse">
            <a:avLst/>
          </a:prstGeom>
          <a:solidFill>
            <a:srgbClr val="071E33">
              <a:alpha val="0"/>
            </a:srgbClr>
          </a:solidFill>
          <a:ln w="1397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8961120" y="822960"/>
            <a:ext cx="2240280" cy="2240280"/>
          </a:xfrm>
          <a:prstGeom prst="ellipse">
            <a:avLst/>
          </a:prstGeom>
          <a:solidFill>
            <a:srgbClr val="071E33">
              <a:alpha val="0"/>
            </a:srgbClr>
          </a:solidFill>
          <a:ln w="1397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/>
          <p:cNvSpPr/>
          <p:nvPr/>
        </p:nvSpPr>
        <p:spPr>
          <a:xfrm>
            <a:off x="9326880" y="1188720"/>
            <a:ext cx="1508760" cy="1508760"/>
          </a:xfrm>
          <a:prstGeom prst="ellipse">
            <a:avLst/>
          </a:prstGeom>
          <a:solidFill>
            <a:srgbClr val="071E33">
              <a:alpha val="0"/>
            </a:srgbClr>
          </a:solidFill>
          <a:ln w="10160">
            <a:solidFill>
              <a:srgbClr val="37AA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Shape 3"/>
          <p:cNvSpPr/>
          <p:nvPr/>
        </p:nvSpPr>
        <p:spPr>
          <a:xfrm>
            <a:off x="8458200" y="685800"/>
            <a:ext cx="73152" cy="73152"/>
          </a:xfrm>
          <a:prstGeom prst="ellipse">
            <a:avLst/>
          </a:prstGeom>
          <a:solidFill>
            <a:srgbClr val="37AAA4"/>
          </a:solidFill>
          <a:ln w="6350">
            <a:solidFill>
              <a:srgbClr val="37AA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Shape 4"/>
          <p:cNvSpPr/>
          <p:nvPr/>
        </p:nvSpPr>
        <p:spPr>
          <a:xfrm>
            <a:off x="11247120" y="1097280"/>
            <a:ext cx="73152" cy="73152"/>
          </a:xfrm>
          <a:prstGeom prst="ellipse">
            <a:avLst/>
          </a:prstGeom>
          <a:solidFill>
            <a:srgbClr val="D7A83B"/>
          </a:solidFill>
          <a:ln w="635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Shape 5"/>
          <p:cNvSpPr/>
          <p:nvPr/>
        </p:nvSpPr>
        <p:spPr>
          <a:xfrm>
            <a:off x="9144000" y="2743200"/>
            <a:ext cx="73152" cy="73152"/>
          </a:xfrm>
          <a:prstGeom prst="ellipse">
            <a:avLst/>
          </a:prstGeom>
          <a:solidFill>
            <a:srgbClr val="D7A83B"/>
          </a:solidFill>
          <a:ln w="635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Shape 6"/>
          <p:cNvSpPr/>
          <p:nvPr/>
        </p:nvSpPr>
        <p:spPr>
          <a:xfrm>
            <a:off x="10972800" y="3017520"/>
            <a:ext cx="73152" cy="73152"/>
          </a:xfrm>
          <a:prstGeom prst="ellipse">
            <a:avLst/>
          </a:prstGeom>
          <a:solidFill>
            <a:srgbClr val="37AAA4"/>
          </a:solidFill>
          <a:ln w="6350">
            <a:solidFill>
              <a:srgbClr val="37AA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 txBox="1"/>
          <p:nvPr/>
        </p:nvSpPr>
        <p:spPr>
          <a:xfrm>
            <a:off x="530352" y="228600"/>
            <a:ext cx="685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50" b="1" kern="0" spc="120" dirty="0">
                <a:solidFill>
                  <a:srgbClr val="37AA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EESC EXPERT HEARING · DIGITAL FAIRNESS ACT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530352" y="530352"/>
            <a:ext cx="347472" cy="0"/>
          </a:xfrm>
          <a:prstGeom prst="line">
            <a:avLst/>
          </a:prstGeom>
          <a:noFill/>
          <a:ln w="2794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 txBox="1"/>
          <p:nvPr/>
        </p:nvSpPr>
        <p:spPr>
          <a:xfrm>
            <a:off x="530352" y="822960"/>
            <a:ext cx="57150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3100" b="1" dirty="0">
                <a:solidFill>
                  <a:srgbClr val="FFFFF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Dark Patterns Are</a:t>
            </a:r>
            <a:endParaRPr lang="en-US" sz="3100" dirty="0"/>
          </a:p>
          <a:p>
            <a:pPr marL="0" indent="0" algn="l">
              <a:buNone/>
            </a:pPr>
            <a:r>
              <a:rPr lang="en-US" sz="3100" b="1" dirty="0">
                <a:solidFill>
                  <a:srgbClr val="FFFFF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Only the Surface</a:t>
            </a:r>
            <a:endParaRPr lang="en-US" sz="3100" dirty="0"/>
          </a:p>
        </p:txBody>
      </p:sp>
      <p:sp>
        <p:nvSpPr>
          <p:cNvPr id="12" name="Text 10"/>
          <p:cNvSpPr txBox="1"/>
          <p:nvPr/>
        </p:nvSpPr>
        <p:spPr>
          <a:xfrm>
            <a:off x="548640" y="2139696"/>
            <a:ext cx="58064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700" i="1" dirty="0">
                <a:solidFill>
                  <a:srgbClr val="E8C675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What the Digital Fairness Act must regulate — and in what order</a:t>
            </a:r>
            <a:endParaRPr lang="en-US" sz="1700" dirty="0"/>
          </a:p>
        </p:txBody>
      </p:sp>
      <p:sp>
        <p:nvSpPr>
          <p:cNvPr id="13" name="Text 11"/>
          <p:cNvSpPr txBox="1"/>
          <p:nvPr/>
        </p:nvSpPr>
        <p:spPr>
          <a:xfrm>
            <a:off x="548640" y="2971800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 Mark Leiser</a:t>
            </a:r>
            <a:endParaRPr lang="en-US" sz="1800" dirty="0"/>
          </a:p>
        </p:txBody>
      </p:sp>
      <p:sp>
        <p:nvSpPr>
          <p:cNvPr id="14" name="Text 12"/>
          <p:cNvSpPr txBox="1"/>
          <p:nvPr/>
        </p:nvSpPr>
        <p:spPr>
          <a:xfrm>
            <a:off x="548640" y="3319272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C7D8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Academic and technology law consultant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510528" y="914400"/>
            <a:ext cx="5148072" cy="1060704"/>
          </a:xfrm>
          <a:prstGeom prst="roundRect">
            <a:avLst>
              <a:gd name="adj" fmla="val 6897"/>
            </a:avLst>
          </a:prstGeom>
          <a:solidFill>
            <a:srgbClr val="0C2B46">
              <a:alpha val="97000"/>
            </a:srgbClr>
          </a:solidFill>
          <a:ln w="1270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6675120" y="1143000"/>
            <a:ext cx="457200" cy="457200"/>
          </a:xfrm>
          <a:prstGeom prst="ellipse">
            <a:avLst/>
          </a:prstGeom>
          <a:solidFill>
            <a:srgbClr val="168F8A"/>
          </a:solidFill>
          <a:ln w="1270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 txBox="1"/>
          <p:nvPr/>
        </p:nvSpPr>
        <p:spPr>
          <a:xfrm>
            <a:off x="6675120" y="11430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71E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1000" dirty="0"/>
          </a:p>
        </p:txBody>
      </p:sp>
      <p:sp>
        <p:nvSpPr>
          <p:cNvPr id="18" name="Text 16"/>
          <p:cNvSpPr txBox="1"/>
          <p:nvPr/>
        </p:nvSpPr>
        <p:spPr>
          <a:xfrm>
            <a:off x="7287768" y="1051560"/>
            <a:ext cx="15727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40" b="1" kern="0" spc="80" dirty="0">
                <a:solidFill>
                  <a:srgbClr val="37AA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ACADEMIC</a:t>
            </a:r>
            <a:endParaRPr lang="en-US" sz="840" dirty="0"/>
          </a:p>
        </p:txBody>
      </p:sp>
      <p:sp>
        <p:nvSpPr>
          <p:cNvPr id="19" name="Text 17"/>
          <p:cNvSpPr txBox="1"/>
          <p:nvPr/>
        </p:nvSpPr>
        <p:spPr>
          <a:xfrm>
            <a:off x="7287768" y="1261872"/>
            <a:ext cx="41422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Associate Professor of AI, Digital Regulation and Disruptive Technology · Riga Graduate School of Law</a:t>
            </a:r>
            <a:endParaRPr lang="en-US" sz="1060" dirty="0"/>
          </a:p>
        </p:txBody>
      </p:sp>
      <p:sp>
        <p:nvSpPr>
          <p:cNvPr id="20" name="Shape 18"/>
          <p:cNvSpPr/>
          <p:nvPr/>
        </p:nvSpPr>
        <p:spPr>
          <a:xfrm>
            <a:off x="6510528" y="2130552"/>
            <a:ext cx="5148072" cy="1060704"/>
          </a:xfrm>
          <a:prstGeom prst="roundRect">
            <a:avLst>
              <a:gd name="adj" fmla="val 6897"/>
            </a:avLst>
          </a:prstGeom>
          <a:solidFill>
            <a:srgbClr val="0C2B46">
              <a:alpha val="97000"/>
            </a:srgbClr>
          </a:solidFill>
          <a:ln w="1270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6675120" y="2359152"/>
            <a:ext cx="457200" cy="457200"/>
          </a:xfrm>
          <a:prstGeom prst="ellipse">
            <a:avLst/>
          </a:prstGeom>
          <a:solidFill>
            <a:srgbClr val="D7A83B"/>
          </a:solidFill>
          <a:ln w="1270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2" name="Text 20"/>
          <p:cNvSpPr txBox="1"/>
          <p:nvPr/>
        </p:nvSpPr>
        <p:spPr>
          <a:xfrm>
            <a:off x="6675120" y="23591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71E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1000" dirty="0"/>
          </a:p>
        </p:txBody>
      </p:sp>
      <p:sp>
        <p:nvSpPr>
          <p:cNvPr id="23" name="Text 21"/>
          <p:cNvSpPr txBox="1"/>
          <p:nvPr/>
        </p:nvSpPr>
        <p:spPr>
          <a:xfrm>
            <a:off x="7287768" y="2267712"/>
            <a:ext cx="15727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40" b="1" kern="0" spc="80" dirty="0">
                <a:solidFill>
                  <a:srgbClr val="E8C6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RESEARCH</a:t>
            </a:r>
            <a:endParaRPr lang="en-US" sz="840" dirty="0"/>
          </a:p>
        </p:txBody>
      </p:sp>
      <p:sp>
        <p:nvSpPr>
          <p:cNvPr id="24" name="Text 22"/>
          <p:cNvSpPr txBox="1"/>
          <p:nvPr/>
        </p:nvSpPr>
        <p:spPr>
          <a:xfrm>
            <a:off x="7287768" y="2478024"/>
            <a:ext cx="41422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Author · Dark Patterns, Deceptive Design, and the Law · AI, Neurodata and Society</a:t>
            </a:r>
            <a:endParaRPr lang="en-US" sz="1060" dirty="0"/>
          </a:p>
        </p:txBody>
      </p:sp>
      <p:sp>
        <p:nvSpPr>
          <p:cNvPr id="25" name="Shape 23"/>
          <p:cNvSpPr/>
          <p:nvPr/>
        </p:nvSpPr>
        <p:spPr>
          <a:xfrm>
            <a:off x="6510528" y="3346704"/>
            <a:ext cx="5148072" cy="1060704"/>
          </a:xfrm>
          <a:prstGeom prst="roundRect">
            <a:avLst>
              <a:gd name="adj" fmla="val 6897"/>
            </a:avLst>
          </a:prstGeom>
          <a:solidFill>
            <a:srgbClr val="0C2B46">
              <a:alpha val="97000"/>
            </a:srgbClr>
          </a:solidFill>
          <a:ln w="1270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6675120" y="3575304"/>
            <a:ext cx="457200" cy="457200"/>
          </a:xfrm>
          <a:prstGeom prst="ellipse">
            <a:avLst/>
          </a:prstGeom>
          <a:solidFill>
            <a:srgbClr val="168F8A"/>
          </a:solidFill>
          <a:ln w="1270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7" name="Text 25"/>
          <p:cNvSpPr txBox="1"/>
          <p:nvPr/>
        </p:nvSpPr>
        <p:spPr>
          <a:xfrm>
            <a:off x="6675120" y="357530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71E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1000" dirty="0"/>
          </a:p>
        </p:txBody>
      </p:sp>
      <p:sp>
        <p:nvSpPr>
          <p:cNvPr id="28" name="Text 26"/>
          <p:cNvSpPr txBox="1"/>
          <p:nvPr/>
        </p:nvSpPr>
        <p:spPr>
          <a:xfrm>
            <a:off x="7287768" y="3483864"/>
            <a:ext cx="15727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40" b="1" kern="0" spc="80" dirty="0">
                <a:solidFill>
                  <a:srgbClr val="37AA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840" dirty="0"/>
          </a:p>
        </p:txBody>
      </p:sp>
      <p:sp>
        <p:nvSpPr>
          <p:cNvPr id="29" name="Text 27"/>
          <p:cNvSpPr txBox="1"/>
          <p:nvPr/>
        </p:nvSpPr>
        <p:spPr>
          <a:xfrm>
            <a:off x="7287768" y="3694176"/>
            <a:ext cx="41422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Co-runs deceptive.design with Harry Brignull · enforcement database and taxonomy</a:t>
            </a:r>
            <a:endParaRPr lang="en-US" sz="1060" dirty="0"/>
          </a:p>
        </p:txBody>
      </p:sp>
      <p:sp>
        <p:nvSpPr>
          <p:cNvPr id="30" name="Shape 28"/>
          <p:cNvSpPr/>
          <p:nvPr/>
        </p:nvSpPr>
        <p:spPr>
          <a:xfrm>
            <a:off x="6510528" y="4562856"/>
            <a:ext cx="5148072" cy="1060704"/>
          </a:xfrm>
          <a:prstGeom prst="roundRect">
            <a:avLst>
              <a:gd name="adj" fmla="val 6897"/>
            </a:avLst>
          </a:prstGeom>
          <a:solidFill>
            <a:srgbClr val="0C2B46">
              <a:alpha val="97000"/>
            </a:srgbClr>
          </a:solidFill>
          <a:ln w="1270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6675120" y="4791456"/>
            <a:ext cx="457200" cy="457200"/>
          </a:xfrm>
          <a:prstGeom prst="ellipse">
            <a:avLst/>
          </a:prstGeom>
          <a:solidFill>
            <a:srgbClr val="D7A83B"/>
          </a:solidFill>
          <a:ln w="1270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2" name="Text 30"/>
          <p:cNvSpPr txBox="1"/>
          <p:nvPr/>
        </p:nvSpPr>
        <p:spPr>
          <a:xfrm>
            <a:off x="6675120" y="479145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71E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1000" dirty="0"/>
          </a:p>
        </p:txBody>
      </p:sp>
      <p:sp>
        <p:nvSpPr>
          <p:cNvPr id="33" name="Text 31"/>
          <p:cNvSpPr txBox="1"/>
          <p:nvPr/>
        </p:nvSpPr>
        <p:spPr>
          <a:xfrm>
            <a:off x="7287768" y="4700016"/>
            <a:ext cx="15727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40" b="1" kern="0" spc="80" dirty="0">
                <a:solidFill>
                  <a:srgbClr val="E8C6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POLICY + PRACTICE</a:t>
            </a:r>
            <a:endParaRPr lang="en-US" sz="840" dirty="0"/>
          </a:p>
        </p:txBody>
      </p:sp>
      <p:sp>
        <p:nvSpPr>
          <p:cNvPr id="34" name="Text 32"/>
          <p:cNvSpPr txBox="1"/>
          <p:nvPr/>
        </p:nvSpPr>
        <p:spPr>
          <a:xfrm>
            <a:off x="7287768" y="4910328"/>
            <a:ext cx="41422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Director · DigiData Consulting · final European Commission study on AI Act Article 5(1)(a) and (b)</a:t>
            </a:r>
            <a:endParaRPr lang="en-US" sz="1060" dirty="0"/>
          </a:p>
        </p:txBody>
      </p:sp>
      <p:sp>
        <p:nvSpPr>
          <p:cNvPr id="35" name="Shape 33"/>
          <p:cNvSpPr/>
          <p:nvPr/>
        </p:nvSpPr>
        <p:spPr>
          <a:xfrm>
            <a:off x="530352" y="5047488"/>
            <a:ext cx="5715000" cy="987552"/>
          </a:xfrm>
          <a:prstGeom prst="roundRect">
            <a:avLst>
              <a:gd name="adj" fmla="val 7407"/>
            </a:avLst>
          </a:prstGeom>
          <a:solidFill>
            <a:srgbClr val="0C2B46"/>
          </a:solidFill>
          <a:ln w="1524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6" name="Text 34"/>
          <p:cNvSpPr txBox="1"/>
          <p:nvPr/>
        </p:nvSpPr>
        <p:spPr>
          <a:xfrm>
            <a:off x="758952" y="5230368"/>
            <a:ext cx="52578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screen is the delivery surface.</a:t>
            </a:r>
            <a:endParaRPr lang="en-US" sz="1700" dirty="0"/>
          </a:p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commercial practice is the regulatory object.</a:t>
            </a:r>
            <a:endParaRPr lang="en-US" sz="1700" dirty="0"/>
          </a:p>
        </p:txBody>
      </p:sp>
      <p:sp>
        <p:nvSpPr>
          <p:cNvPr id="37" name="Text 35"/>
          <p:cNvSpPr txBox="1"/>
          <p:nvPr/>
        </p:nvSpPr>
        <p:spPr>
          <a:xfrm>
            <a:off x="6537960" y="5989320"/>
            <a:ext cx="5120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50" dirty="0">
                <a:solidFill>
                  <a:srgbClr val="9FB3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Brussels · 9 September 2026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530352" y="6519672"/>
            <a:ext cx="11137392" cy="0"/>
          </a:xfrm>
          <a:prstGeom prst="line">
            <a:avLst/>
          </a:prstGeom>
          <a:noFill/>
          <a:ln w="7620">
            <a:solidFill>
              <a:srgbClr val="37536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9" name="Text 37"/>
          <p:cNvSpPr txBox="1"/>
          <p:nvPr/>
        </p:nvSpPr>
        <p:spPr>
          <a:xfrm>
            <a:off x="530352" y="6556248"/>
            <a:ext cx="6217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80" dirty="0">
                <a:solidFill>
                  <a:srgbClr val="8EA6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EESC · DIGITAL FAIRNESS ACT · 9 SEPTEMBER 2026</a:t>
            </a:r>
            <a:endParaRPr lang="en-US" sz="680" dirty="0"/>
          </a:p>
        </p:txBody>
      </p:sp>
      <p:sp>
        <p:nvSpPr>
          <p:cNvPr id="40" name="Text 38"/>
          <p:cNvSpPr txBox="1"/>
          <p:nvPr/>
        </p:nvSpPr>
        <p:spPr>
          <a:xfrm>
            <a:off x="11109960" y="6537960"/>
            <a:ext cx="5669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750" dirty="0">
                <a:solidFill>
                  <a:srgbClr val="8EA6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7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330"/>
    </mc:Choice>
    <mc:Fallback xmlns="">
      <p:transition spd="slow" advTm="7733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dfa_assets/Tracing Evidence Beneath the Digital Iceber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4983480" cy="6858000"/>
          </a:xfrm>
          <a:prstGeom prst="rect">
            <a:avLst/>
          </a:prstGeom>
          <a:solidFill>
            <a:srgbClr val="071E33">
              <a:alpha val="93000"/>
            </a:srgbClr>
          </a:solidFill>
          <a:ln w="12700">
            <a:solidFill>
              <a:srgbClr val="071E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1"/>
          <p:cNvSpPr txBox="1"/>
          <p:nvPr/>
        </p:nvSpPr>
        <p:spPr>
          <a:xfrm>
            <a:off x="530352" y="228600"/>
            <a:ext cx="685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50" b="1" kern="0" spc="120" dirty="0">
                <a:solidFill>
                  <a:srgbClr val="37AA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CONCEPTUAL PROBLEM</a:t>
            </a:r>
            <a:endParaRPr lang="en-US" sz="850" dirty="0"/>
          </a:p>
        </p:txBody>
      </p:sp>
      <p:sp>
        <p:nvSpPr>
          <p:cNvPr id="5" name="Shape 2"/>
          <p:cNvSpPr/>
          <p:nvPr/>
        </p:nvSpPr>
        <p:spPr>
          <a:xfrm>
            <a:off x="530352" y="530352"/>
            <a:ext cx="347472" cy="0"/>
          </a:xfrm>
          <a:prstGeom prst="line">
            <a:avLst/>
          </a:prstGeom>
          <a:noFill/>
          <a:ln w="2794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3"/>
          <p:cNvSpPr txBox="1"/>
          <p:nvPr/>
        </p:nvSpPr>
        <p:spPr>
          <a:xfrm>
            <a:off x="530352" y="713232"/>
            <a:ext cx="4096512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dark-pattern frame</a:t>
            </a:r>
            <a:endParaRPr lang="en-US" sz="2700" dirty="0"/>
          </a:p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is conceptually too small</a:t>
            </a:r>
            <a:endParaRPr lang="en-US" sz="2700" dirty="0"/>
          </a:p>
        </p:txBody>
      </p:sp>
      <p:sp>
        <p:nvSpPr>
          <p:cNvPr id="7" name="Text 4"/>
          <p:cNvSpPr txBox="1"/>
          <p:nvPr/>
        </p:nvSpPr>
        <p:spPr>
          <a:xfrm>
            <a:off x="548640" y="1783080"/>
            <a:ext cx="3977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C6D7E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visible interface is one layer of the consumer environment.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530352" y="2331720"/>
            <a:ext cx="4069080" cy="768096"/>
          </a:xfrm>
          <a:prstGeom prst="roundRect">
            <a:avLst>
              <a:gd name="adj" fmla="val 9524"/>
            </a:avLst>
          </a:prstGeom>
          <a:solidFill>
            <a:srgbClr val="0C2B46">
              <a:alpha val="90000"/>
            </a:srgbClr>
          </a:solidFill>
          <a:ln w="1270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6"/>
          <p:cNvSpPr txBox="1"/>
          <p:nvPr/>
        </p:nvSpPr>
        <p:spPr>
          <a:xfrm>
            <a:off x="731520" y="2423160"/>
            <a:ext cx="7498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80" b="1" kern="0" spc="80" dirty="0">
                <a:solidFill>
                  <a:srgbClr val="D7A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SURFACE</a:t>
            </a:r>
            <a:endParaRPr lang="en-US" sz="780" dirty="0"/>
          </a:p>
        </p:txBody>
      </p:sp>
      <p:sp>
        <p:nvSpPr>
          <p:cNvPr id="10" name="Text 7"/>
          <p:cNvSpPr txBox="1"/>
          <p:nvPr/>
        </p:nvSpPr>
        <p:spPr>
          <a:xfrm>
            <a:off x="1499616" y="2404872"/>
            <a:ext cx="25877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UI dark patterns</a:t>
            </a:r>
            <a:endParaRPr lang="en-US" sz="1400" dirty="0"/>
          </a:p>
        </p:txBody>
      </p:sp>
      <p:sp>
        <p:nvSpPr>
          <p:cNvPr id="11" name="Text 8"/>
          <p:cNvSpPr txBox="1"/>
          <p:nvPr/>
        </p:nvSpPr>
        <p:spPr>
          <a:xfrm>
            <a:off x="731520" y="2724912"/>
            <a:ext cx="3611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960" dirty="0">
                <a:solidFill>
                  <a:srgbClr val="BBD0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words · buttons · defaults · friction</a:t>
            </a:r>
            <a:endParaRPr lang="en-US" sz="960" dirty="0"/>
          </a:p>
        </p:txBody>
      </p:sp>
      <p:sp>
        <p:nvSpPr>
          <p:cNvPr id="12" name="Shape 9"/>
          <p:cNvSpPr/>
          <p:nvPr/>
        </p:nvSpPr>
        <p:spPr>
          <a:xfrm>
            <a:off x="530352" y="3273552"/>
            <a:ext cx="4069080" cy="768096"/>
          </a:xfrm>
          <a:prstGeom prst="roundRect">
            <a:avLst>
              <a:gd name="adj" fmla="val 9524"/>
            </a:avLst>
          </a:prstGeom>
          <a:solidFill>
            <a:srgbClr val="0C2B46">
              <a:alpha val="90000"/>
            </a:srgbClr>
          </a:solidFill>
          <a:ln w="12700">
            <a:solidFill>
              <a:srgbClr val="37AA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0"/>
          <p:cNvSpPr txBox="1"/>
          <p:nvPr/>
        </p:nvSpPr>
        <p:spPr>
          <a:xfrm>
            <a:off x="731520" y="3364992"/>
            <a:ext cx="7498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80" b="1" kern="0" spc="80" dirty="0">
                <a:solidFill>
                  <a:srgbClr val="37AA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JOURNEY</a:t>
            </a:r>
            <a:endParaRPr lang="en-US" sz="780" dirty="0"/>
          </a:p>
        </p:txBody>
      </p:sp>
      <p:sp>
        <p:nvSpPr>
          <p:cNvPr id="14" name="Text 11"/>
          <p:cNvSpPr txBox="1"/>
          <p:nvPr/>
        </p:nvSpPr>
        <p:spPr>
          <a:xfrm>
            <a:off x="1499616" y="3346704"/>
            <a:ext cx="25877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deceptive design</a:t>
            </a:r>
            <a:endParaRPr lang="en-US" sz="1400" dirty="0"/>
          </a:p>
        </p:txBody>
      </p:sp>
      <p:sp>
        <p:nvSpPr>
          <p:cNvPr id="15" name="Text 12"/>
          <p:cNvSpPr txBox="1"/>
          <p:nvPr/>
        </p:nvSpPr>
        <p:spPr>
          <a:xfrm>
            <a:off x="731520" y="3666744"/>
            <a:ext cx="3611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960" dirty="0">
                <a:solidFill>
                  <a:srgbClr val="BBD0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sequence · timing · repetition · ranking</a:t>
            </a:r>
            <a:endParaRPr lang="en-US" sz="960" dirty="0"/>
          </a:p>
        </p:txBody>
      </p:sp>
      <p:sp>
        <p:nvSpPr>
          <p:cNvPr id="16" name="Shape 13"/>
          <p:cNvSpPr/>
          <p:nvPr/>
        </p:nvSpPr>
        <p:spPr>
          <a:xfrm>
            <a:off x="530352" y="4215384"/>
            <a:ext cx="4069080" cy="768096"/>
          </a:xfrm>
          <a:prstGeom prst="roundRect">
            <a:avLst>
              <a:gd name="adj" fmla="val 9524"/>
            </a:avLst>
          </a:prstGeom>
          <a:solidFill>
            <a:srgbClr val="0C2B46">
              <a:alpha val="90000"/>
            </a:srgbClr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4"/>
          <p:cNvSpPr txBox="1"/>
          <p:nvPr/>
        </p:nvSpPr>
        <p:spPr>
          <a:xfrm>
            <a:off x="731520" y="4306824"/>
            <a:ext cx="7498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80" b="1" kern="0" spc="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PRACTICE</a:t>
            </a:r>
            <a:endParaRPr lang="en-US" sz="780" dirty="0"/>
          </a:p>
        </p:txBody>
      </p:sp>
      <p:sp>
        <p:nvSpPr>
          <p:cNvPr id="18" name="Text 15"/>
          <p:cNvSpPr txBox="1"/>
          <p:nvPr/>
        </p:nvSpPr>
        <p:spPr>
          <a:xfrm>
            <a:off x="1499616" y="4288536"/>
            <a:ext cx="25877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commercial practice</a:t>
            </a:r>
            <a:endParaRPr lang="en-US" sz="1400" dirty="0"/>
          </a:p>
        </p:txBody>
      </p:sp>
      <p:sp>
        <p:nvSpPr>
          <p:cNvPr id="19" name="Text 16"/>
          <p:cNvSpPr txBox="1"/>
          <p:nvPr/>
        </p:nvSpPr>
        <p:spPr>
          <a:xfrm>
            <a:off x="731520" y="4608576"/>
            <a:ext cx="3611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960" dirty="0">
                <a:solidFill>
                  <a:srgbClr val="BBD0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objective · experiments · allocation · outcomes</a:t>
            </a:r>
            <a:endParaRPr lang="en-US" sz="960" dirty="0"/>
          </a:p>
        </p:txBody>
      </p:sp>
      <p:sp>
        <p:nvSpPr>
          <p:cNvPr id="20" name="Shape 17"/>
          <p:cNvSpPr/>
          <p:nvPr/>
        </p:nvSpPr>
        <p:spPr>
          <a:xfrm>
            <a:off x="530352" y="5349240"/>
            <a:ext cx="4069080" cy="713232"/>
          </a:xfrm>
          <a:prstGeom prst="roundRect">
            <a:avLst>
              <a:gd name="adj" fmla="val 10256"/>
            </a:avLst>
          </a:prstGeom>
          <a:solidFill>
            <a:srgbClr val="071E33"/>
          </a:solidFill>
          <a:ln w="1524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Text 18"/>
          <p:cNvSpPr txBox="1"/>
          <p:nvPr/>
        </p:nvSpPr>
        <p:spPr>
          <a:xfrm>
            <a:off x="731520" y="5468112"/>
            <a:ext cx="367588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FFFFF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Regulate the practice that creates the choice environment — not only the visible symptom.</a:t>
            </a:r>
            <a:endParaRPr lang="en-US" sz="1450" dirty="0"/>
          </a:p>
        </p:txBody>
      </p:sp>
      <p:sp>
        <p:nvSpPr>
          <p:cNvPr id="22" name="Shape 19"/>
          <p:cNvSpPr/>
          <p:nvPr/>
        </p:nvSpPr>
        <p:spPr>
          <a:xfrm>
            <a:off x="530352" y="6519672"/>
            <a:ext cx="11137392" cy="0"/>
          </a:xfrm>
          <a:prstGeom prst="line">
            <a:avLst/>
          </a:prstGeom>
          <a:noFill/>
          <a:ln w="7620">
            <a:solidFill>
              <a:srgbClr val="37536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Text 20"/>
          <p:cNvSpPr txBox="1"/>
          <p:nvPr/>
        </p:nvSpPr>
        <p:spPr>
          <a:xfrm>
            <a:off x="530352" y="6556248"/>
            <a:ext cx="6217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80" dirty="0">
                <a:solidFill>
                  <a:srgbClr val="8EA6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EESC · DIGITAL FAIRNESS ACT · 9 SEPTEMBER 2026</a:t>
            </a:r>
            <a:endParaRPr lang="en-US" sz="680" dirty="0"/>
          </a:p>
        </p:txBody>
      </p:sp>
      <p:sp>
        <p:nvSpPr>
          <p:cNvPr id="24" name="Text 21"/>
          <p:cNvSpPr txBox="1"/>
          <p:nvPr/>
        </p:nvSpPr>
        <p:spPr>
          <a:xfrm>
            <a:off x="11109960" y="6537960"/>
            <a:ext cx="5669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750" dirty="0">
                <a:solidFill>
                  <a:srgbClr val="8EA6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091"/>
    </mc:Choice>
    <mc:Fallback xmlns="">
      <p:transition spd="slow" advTm="7509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30352" y="228600"/>
            <a:ext cx="685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50" b="1" kern="0" spc="120" dirty="0">
                <a:solidFill>
                  <a:srgbClr val="168F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CONSUMER CANNOT SEE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30352" y="530352"/>
            <a:ext cx="347472" cy="0"/>
          </a:xfrm>
          <a:prstGeom prst="line">
            <a:avLst/>
          </a:prstGeom>
          <a:noFill/>
          <a:ln w="2794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 txBox="1"/>
          <p:nvPr/>
        </p:nvSpPr>
        <p:spPr>
          <a:xfrm>
            <a:off x="530352" y="621792"/>
            <a:ext cx="11064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02A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One journey for the consumer. </a:t>
            </a:r>
          </a:p>
          <a:p>
            <a:pPr marL="0" indent="0" algn="l">
              <a:buNone/>
            </a:pPr>
            <a:r>
              <a:rPr lang="en-US" sz="2700" b="1" dirty="0">
                <a:solidFill>
                  <a:srgbClr val="102A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A portfolio of experiments for the trader.</a:t>
            </a:r>
            <a:endParaRPr lang="en-US" sz="27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1170432"/>
            <a:ext cx="10881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6174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 can capture treatment; it cannot reveal selection, optimisation or group effects.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685800" y="1353312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kern="0" spc="100" dirty="0">
                <a:solidFill>
                  <a:srgbClr val="D7A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ELENA SEES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1051560" y="1664208"/>
            <a:ext cx="1874520" cy="3584448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7780">
            <a:solidFill>
              <a:srgbClr val="102A3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Shape 6"/>
          <p:cNvSpPr/>
          <p:nvPr/>
        </p:nvSpPr>
        <p:spPr>
          <a:xfrm>
            <a:off x="1673352" y="1883664"/>
            <a:ext cx="630936" cy="0"/>
          </a:xfrm>
          <a:prstGeom prst="line">
            <a:avLst/>
          </a:prstGeom>
          <a:noFill/>
          <a:ln w="15240">
            <a:solidFill>
              <a:srgbClr val="61748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1298448" y="2157984"/>
            <a:ext cx="1371600" cy="365760"/>
          </a:xfrm>
          <a:prstGeom prst="roundRect">
            <a:avLst>
              <a:gd name="adj" fmla="val 20000"/>
            </a:avLst>
          </a:prstGeom>
          <a:solidFill>
            <a:srgbClr val="F7ECD2"/>
          </a:solidFill>
          <a:ln w="1016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 txBox="1"/>
          <p:nvPr/>
        </p:nvSpPr>
        <p:spPr>
          <a:xfrm>
            <a:off x="1335024" y="2194560"/>
            <a:ext cx="12984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30" b="1" dirty="0">
                <a:solidFill>
                  <a:srgbClr val="102A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RETENTION OFFER</a:t>
            </a:r>
            <a:endParaRPr lang="en-US" sz="830" dirty="0"/>
          </a:p>
        </p:txBody>
      </p:sp>
      <p:sp>
        <p:nvSpPr>
          <p:cNvPr id="11" name="Shape 9"/>
          <p:cNvSpPr/>
          <p:nvPr/>
        </p:nvSpPr>
        <p:spPr>
          <a:xfrm>
            <a:off x="1984248" y="2523744"/>
            <a:ext cx="0" cy="164592"/>
          </a:xfrm>
          <a:prstGeom prst="line">
            <a:avLst/>
          </a:prstGeom>
          <a:noFill/>
          <a:ln w="12700">
            <a:solidFill>
              <a:srgbClr val="617484"/>
            </a:solidFill>
            <a:prstDash val="solid"/>
            <a:tailEnd type="triangle"/>
          </a:ln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1298448" y="2688336"/>
            <a:ext cx="1371600" cy="365760"/>
          </a:xfrm>
          <a:prstGeom prst="roundRect">
            <a:avLst>
              <a:gd name="adj" fmla="val 20000"/>
            </a:avLst>
          </a:prstGeom>
          <a:solidFill>
            <a:srgbClr val="F7ECD2"/>
          </a:solidFill>
          <a:ln w="1016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 txBox="1"/>
          <p:nvPr/>
        </p:nvSpPr>
        <p:spPr>
          <a:xfrm>
            <a:off x="1335024" y="2724912"/>
            <a:ext cx="12984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30" b="1" dirty="0">
                <a:solidFill>
                  <a:srgbClr val="102A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</a:t>
            </a:r>
            <a:endParaRPr lang="en-US" sz="830" dirty="0"/>
          </a:p>
        </p:txBody>
      </p:sp>
      <p:sp>
        <p:nvSpPr>
          <p:cNvPr id="14" name="Shape 12"/>
          <p:cNvSpPr/>
          <p:nvPr/>
        </p:nvSpPr>
        <p:spPr>
          <a:xfrm>
            <a:off x="1984248" y="3054096"/>
            <a:ext cx="0" cy="164592"/>
          </a:xfrm>
          <a:prstGeom prst="line">
            <a:avLst/>
          </a:prstGeom>
          <a:noFill/>
          <a:ln w="12700">
            <a:solidFill>
              <a:srgbClr val="617484"/>
            </a:solidFill>
            <a:prstDash val="solid"/>
            <a:tailEnd type="triangle"/>
          </a:ln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1298448" y="3218688"/>
            <a:ext cx="1371600" cy="365760"/>
          </a:xfrm>
          <a:prstGeom prst="roundRect">
            <a:avLst>
              <a:gd name="adj" fmla="val 20000"/>
            </a:avLst>
          </a:prstGeom>
          <a:solidFill>
            <a:srgbClr val="F7ECD2"/>
          </a:solidFill>
          <a:ln w="1016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 txBox="1"/>
          <p:nvPr/>
        </p:nvSpPr>
        <p:spPr>
          <a:xfrm>
            <a:off x="1335024" y="3255264"/>
            <a:ext cx="12984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30" b="1" dirty="0">
                <a:solidFill>
                  <a:srgbClr val="102A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DOWNGRADE</a:t>
            </a:r>
            <a:endParaRPr lang="en-US" sz="830" dirty="0"/>
          </a:p>
        </p:txBody>
      </p:sp>
      <p:sp>
        <p:nvSpPr>
          <p:cNvPr id="17" name="Shape 15"/>
          <p:cNvSpPr/>
          <p:nvPr/>
        </p:nvSpPr>
        <p:spPr>
          <a:xfrm>
            <a:off x="1984248" y="3584448"/>
            <a:ext cx="0" cy="164592"/>
          </a:xfrm>
          <a:prstGeom prst="line">
            <a:avLst/>
          </a:prstGeom>
          <a:noFill/>
          <a:ln w="12700">
            <a:solidFill>
              <a:srgbClr val="617484"/>
            </a:solidFill>
            <a:prstDash val="solid"/>
            <a:tailEnd type="triangle"/>
          </a:ln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1298448" y="3749040"/>
            <a:ext cx="1371600" cy="365760"/>
          </a:xfrm>
          <a:prstGeom prst="roundRect">
            <a:avLst>
              <a:gd name="adj" fmla="val 20000"/>
            </a:avLst>
          </a:prstGeom>
          <a:solidFill>
            <a:srgbClr val="F7ECD2"/>
          </a:solidFill>
          <a:ln w="1016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Text 17"/>
          <p:cNvSpPr txBox="1"/>
          <p:nvPr/>
        </p:nvSpPr>
        <p:spPr>
          <a:xfrm>
            <a:off x="1335024" y="3785616"/>
            <a:ext cx="12984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30" b="1" dirty="0">
                <a:solidFill>
                  <a:srgbClr val="102A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CALL SUPPORT</a:t>
            </a:r>
            <a:endParaRPr lang="en-US" sz="830" dirty="0"/>
          </a:p>
        </p:txBody>
      </p:sp>
      <p:sp>
        <p:nvSpPr>
          <p:cNvPr id="20" name="Shape 18"/>
          <p:cNvSpPr/>
          <p:nvPr/>
        </p:nvSpPr>
        <p:spPr>
          <a:xfrm>
            <a:off x="1984248" y="4114800"/>
            <a:ext cx="0" cy="164592"/>
          </a:xfrm>
          <a:prstGeom prst="line">
            <a:avLst/>
          </a:prstGeom>
          <a:noFill/>
          <a:ln w="12700">
            <a:solidFill>
              <a:srgbClr val="617484"/>
            </a:solidFill>
            <a:prstDash val="solid"/>
            <a:tailEnd type="triangle"/>
          </a:ln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1298448" y="4279392"/>
            <a:ext cx="1371600" cy="365760"/>
          </a:xfrm>
          <a:prstGeom prst="roundRect">
            <a:avLst>
              <a:gd name="adj" fmla="val 20000"/>
            </a:avLst>
          </a:prstGeom>
          <a:solidFill>
            <a:srgbClr val="E3F0EE"/>
          </a:solidFill>
          <a:ln w="1016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2" name="Text 20"/>
          <p:cNvSpPr txBox="1"/>
          <p:nvPr/>
        </p:nvSpPr>
        <p:spPr>
          <a:xfrm>
            <a:off x="1335024" y="4315968"/>
            <a:ext cx="12984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30" b="1" dirty="0">
                <a:solidFill>
                  <a:srgbClr val="102A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</a:t>
            </a:r>
            <a:endParaRPr lang="en-US" sz="830" dirty="0"/>
          </a:p>
        </p:txBody>
      </p:sp>
      <p:sp>
        <p:nvSpPr>
          <p:cNvPr id="23" name="Text 21"/>
          <p:cNvSpPr txBox="1"/>
          <p:nvPr/>
        </p:nvSpPr>
        <p:spPr>
          <a:xfrm>
            <a:off x="822960" y="5376672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i="1" dirty="0">
                <a:solidFill>
                  <a:srgbClr val="6174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route · one visible sequence</a:t>
            </a:r>
            <a:endParaRPr lang="en-US" sz="880" dirty="0"/>
          </a:p>
        </p:txBody>
      </p:sp>
      <p:sp>
        <p:nvSpPr>
          <p:cNvPr id="24" name="Text 22"/>
          <p:cNvSpPr txBox="1"/>
          <p:nvPr/>
        </p:nvSpPr>
        <p:spPr>
          <a:xfrm>
            <a:off x="4681728" y="1353312"/>
            <a:ext cx="6446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kern="0" spc="100" dirty="0">
                <a:solidFill>
                  <a:srgbClr val="168F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TRADER CONTROLS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6839712" y="2514600"/>
            <a:ext cx="2194560" cy="1033272"/>
          </a:xfrm>
          <a:prstGeom prst="roundRect">
            <a:avLst>
              <a:gd name="adj" fmla="val 7080"/>
            </a:avLst>
          </a:prstGeom>
          <a:solidFill>
            <a:srgbClr val="071E33"/>
          </a:solidFill>
          <a:ln w="1651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6" name="Text 24"/>
          <p:cNvSpPr txBox="1"/>
          <p:nvPr/>
        </p:nvSpPr>
        <p:spPr>
          <a:xfrm>
            <a:off x="7086600" y="2651760"/>
            <a:ext cx="1700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ALLOCATION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ENGINE</a:t>
            </a:r>
            <a:endParaRPr lang="en-US" sz="1500" dirty="0"/>
          </a:p>
        </p:txBody>
      </p:sp>
      <p:sp>
        <p:nvSpPr>
          <p:cNvPr id="27" name="Shape 25"/>
          <p:cNvSpPr/>
          <p:nvPr/>
        </p:nvSpPr>
        <p:spPr>
          <a:xfrm>
            <a:off x="4370832" y="1737360"/>
            <a:ext cx="2212848" cy="960120"/>
          </a:xfrm>
          <a:prstGeom prst="roundRect">
            <a:avLst>
              <a:gd name="adj" fmla="val 7619"/>
            </a:avLst>
          </a:prstGeom>
          <a:solidFill>
            <a:srgbClr val="F7ECD2"/>
          </a:solidFill>
          <a:ln w="1270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8" name="Text 26"/>
          <p:cNvSpPr txBox="1"/>
          <p:nvPr/>
        </p:nvSpPr>
        <p:spPr>
          <a:xfrm>
            <a:off x="4517136" y="1856232"/>
            <a:ext cx="1920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20" b="1" kern="0" spc="60" dirty="0">
                <a:solidFill>
                  <a:srgbClr val="D7A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OBJECTIVE</a:t>
            </a:r>
            <a:endParaRPr lang="en-US" sz="820" dirty="0"/>
          </a:p>
        </p:txBody>
      </p:sp>
      <p:sp>
        <p:nvSpPr>
          <p:cNvPr id="29" name="Text 27"/>
          <p:cNvSpPr txBox="1"/>
          <p:nvPr/>
        </p:nvSpPr>
        <p:spPr>
          <a:xfrm>
            <a:off x="4517136" y="2103120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10" dirty="0">
                <a:solidFill>
                  <a:srgbClr val="102A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retention · complaint deflection</a:t>
            </a:r>
            <a:endParaRPr lang="en-US" sz="1010" dirty="0"/>
          </a:p>
        </p:txBody>
      </p:sp>
      <p:sp>
        <p:nvSpPr>
          <p:cNvPr id="30" name="Shape 28"/>
          <p:cNvSpPr/>
          <p:nvPr/>
        </p:nvSpPr>
        <p:spPr>
          <a:xfrm>
            <a:off x="9281160" y="1737360"/>
            <a:ext cx="2212848" cy="960120"/>
          </a:xfrm>
          <a:prstGeom prst="roundRect">
            <a:avLst>
              <a:gd name="adj" fmla="val 7619"/>
            </a:avLst>
          </a:prstGeom>
          <a:solidFill>
            <a:srgbClr val="E3F0EE"/>
          </a:solidFill>
          <a:ln w="1270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1" name="Text 29"/>
          <p:cNvSpPr txBox="1"/>
          <p:nvPr/>
        </p:nvSpPr>
        <p:spPr>
          <a:xfrm>
            <a:off x="9427464" y="1856232"/>
            <a:ext cx="1920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20" b="1" kern="0" spc="60" dirty="0">
                <a:solidFill>
                  <a:srgbClr val="168F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VARIANTS</a:t>
            </a:r>
            <a:endParaRPr lang="en-US" sz="820" dirty="0"/>
          </a:p>
        </p:txBody>
      </p:sp>
      <p:sp>
        <p:nvSpPr>
          <p:cNvPr id="32" name="Text 30"/>
          <p:cNvSpPr txBox="1"/>
          <p:nvPr/>
        </p:nvSpPr>
        <p:spPr>
          <a:xfrm>
            <a:off x="9427464" y="2103120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10" dirty="0">
                <a:solidFill>
                  <a:srgbClr val="102A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six flows · continuous A/B testing</a:t>
            </a:r>
            <a:endParaRPr lang="en-US" sz="1010" dirty="0"/>
          </a:p>
        </p:txBody>
      </p:sp>
      <p:sp>
        <p:nvSpPr>
          <p:cNvPr id="33" name="Shape 31"/>
          <p:cNvSpPr/>
          <p:nvPr/>
        </p:nvSpPr>
        <p:spPr>
          <a:xfrm>
            <a:off x="4370832" y="3703320"/>
            <a:ext cx="2212848" cy="960120"/>
          </a:xfrm>
          <a:prstGeom prst="roundRect">
            <a:avLst>
              <a:gd name="adj" fmla="val 7619"/>
            </a:avLst>
          </a:prstGeom>
          <a:solidFill>
            <a:srgbClr val="E3F0EE"/>
          </a:solidFill>
          <a:ln w="1270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4" name="Text 32"/>
          <p:cNvSpPr txBox="1"/>
          <p:nvPr/>
        </p:nvSpPr>
        <p:spPr>
          <a:xfrm>
            <a:off x="4517136" y="3822192"/>
            <a:ext cx="1920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20" b="1" kern="0" spc="60" dirty="0">
                <a:solidFill>
                  <a:srgbClr val="168F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SIGNALS + INFERENCE</a:t>
            </a:r>
            <a:endParaRPr lang="en-US" sz="820" dirty="0"/>
          </a:p>
        </p:txBody>
      </p:sp>
      <p:sp>
        <p:nvSpPr>
          <p:cNvPr id="35" name="Text 33"/>
          <p:cNvSpPr txBox="1"/>
          <p:nvPr/>
        </p:nvSpPr>
        <p:spPr>
          <a:xfrm>
            <a:off x="4517136" y="4069080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10" dirty="0">
                <a:solidFill>
                  <a:srgbClr val="102A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history · timing · predicted susceptibility</a:t>
            </a:r>
            <a:endParaRPr lang="en-US" sz="1010" dirty="0"/>
          </a:p>
        </p:txBody>
      </p:sp>
      <p:sp>
        <p:nvSpPr>
          <p:cNvPr id="36" name="Shape 34"/>
          <p:cNvSpPr/>
          <p:nvPr/>
        </p:nvSpPr>
        <p:spPr>
          <a:xfrm>
            <a:off x="9281160" y="3703320"/>
            <a:ext cx="2212848" cy="960120"/>
          </a:xfrm>
          <a:prstGeom prst="roundRect">
            <a:avLst>
              <a:gd name="adj" fmla="val 7619"/>
            </a:avLst>
          </a:prstGeom>
          <a:solidFill>
            <a:srgbClr val="F7ECD2"/>
          </a:solidFill>
          <a:ln w="1270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7" name="Text 35"/>
          <p:cNvSpPr txBox="1"/>
          <p:nvPr/>
        </p:nvSpPr>
        <p:spPr>
          <a:xfrm>
            <a:off x="9427464" y="3822192"/>
            <a:ext cx="1920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20" b="1" kern="0" spc="60" dirty="0">
                <a:solidFill>
                  <a:srgbClr val="D7A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OUTCOMES</a:t>
            </a:r>
            <a:endParaRPr lang="en-US" sz="820" dirty="0"/>
          </a:p>
        </p:txBody>
      </p:sp>
      <p:sp>
        <p:nvSpPr>
          <p:cNvPr id="38" name="Text 36"/>
          <p:cNvSpPr txBox="1"/>
          <p:nvPr/>
        </p:nvSpPr>
        <p:spPr>
          <a:xfrm>
            <a:off x="9427464" y="4069080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10" dirty="0">
                <a:solidFill>
                  <a:srgbClr val="102A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drop-off · surrender · reversal</a:t>
            </a:r>
            <a:endParaRPr lang="en-US" sz="1010" dirty="0"/>
          </a:p>
        </p:txBody>
      </p:sp>
      <p:sp>
        <p:nvSpPr>
          <p:cNvPr id="39" name="Shape 37"/>
          <p:cNvSpPr/>
          <p:nvPr/>
        </p:nvSpPr>
        <p:spPr>
          <a:xfrm>
            <a:off x="6583680" y="2221992"/>
            <a:ext cx="393192" cy="594360"/>
          </a:xfrm>
          <a:prstGeom prst="line">
            <a:avLst/>
          </a:prstGeom>
          <a:noFill/>
          <a:ln w="1524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0" name="Shape 38"/>
          <p:cNvSpPr/>
          <p:nvPr/>
        </p:nvSpPr>
        <p:spPr>
          <a:xfrm>
            <a:off x="9281160" y="2221992"/>
            <a:ext cx="0" cy="594360"/>
          </a:xfrm>
          <a:prstGeom prst="line">
            <a:avLst/>
          </a:prstGeom>
          <a:noFill/>
          <a:ln w="1524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1" name="Shape 39"/>
          <p:cNvSpPr/>
          <p:nvPr/>
        </p:nvSpPr>
        <p:spPr>
          <a:xfrm>
            <a:off x="6583680" y="4187952"/>
            <a:ext cx="393192" cy="0"/>
          </a:xfrm>
          <a:prstGeom prst="line">
            <a:avLst/>
          </a:prstGeom>
          <a:noFill/>
          <a:ln w="1524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2" name="Shape 40"/>
          <p:cNvSpPr/>
          <p:nvPr/>
        </p:nvSpPr>
        <p:spPr>
          <a:xfrm>
            <a:off x="9281160" y="4187952"/>
            <a:ext cx="0" cy="0"/>
          </a:xfrm>
          <a:prstGeom prst="line">
            <a:avLst/>
          </a:prstGeom>
          <a:noFill/>
          <a:ln w="1524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3" name="Shape 41"/>
          <p:cNvSpPr/>
          <p:nvPr/>
        </p:nvSpPr>
        <p:spPr>
          <a:xfrm>
            <a:off x="3246120" y="2724912"/>
            <a:ext cx="1051560" cy="603504"/>
          </a:xfrm>
          <a:prstGeom prst="leftArrow">
            <a:avLst/>
          </a:prstGeom>
          <a:solidFill>
            <a:srgbClr val="D7A83B"/>
          </a:solidFill>
          <a:ln w="1270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4" name="Text 42"/>
          <p:cNvSpPr txBox="1"/>
          <p:nvPr/>
        </p:nvSpPr>
        <p:spPr>
          <a:xfrm>
            <a:off x="3264408" y="2779776"/>
            <a:ext cx="100584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071E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delivers</a:t>
            </a:r>
            <a:endParaRPr lang="en-US" sz="820" dirty="0"/>
          </a:p>
          <a:p>
            <a:pPr marL="0" indent="0" algn="ctr">
              <a:buNone/>
            </a:pPr>
            <a:r>
              <a:rPr lang="en-US" sz="820" b="1" dirty="0">
                <a:solidFill>
                  <a:srgbClr val="071E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route</a:t>
            </a:r>
            <a:endParaRPr lang="en-US" sz="820" dirty="0"/>
          </a:p>
        </p:txBody>
      </p:sp>
      <p:sp>
        <p:nvSpPr>
          <p:cNvPr id="45" name="Shape 43"/>
          <p:cNvSpPr/>
          <p:nvPr/>
        </p:nvSpPr>
        <p:spPr>
          <a:xfrm>
            <a:off x="640080" y="5733288"/>
            <a:ext cx="10917936" cy="566928"/>
          </a:xfrm>
          <a:prstGeom prst="roundRect">
            <a:avLst>
              <a:gd name="adj" fmla="val 12903"/>
            </a:avLst>
          </a:prstGeom>
          <a:solidFill>
            <a:srgbClr val="071E33"/>
          </a:solidFill>
          <a:ln w="6350">
            <a:solidFill>
              <a:srgbClr val="071E3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6" name="Text 44"/>
          <p:cNvSpPr txBox="1"/>
          <p:nvPr/>
        </p:nvSpPr>
        <p:spPr>
          <a:xfrm>
            <a:off x="850392" y="5843016"/>
            <a:ext cx="104973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20" b="1" dirty="0">
                <a:solidFill>
                  <a:srgbClr val="FFFFF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A screenshot captures the treatment. </a:t>
            </a:r>
            <a:r>
              <a:rPr lang="en-US" sz="1520" b="1" dirty="0">
                <a:solidFill>
                  <a:srgbClr val="E8C675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It cannot reveal why the treatment was selected.</a:t>
            </a:r>
            <a:endParaRPr lang="en-US" sz="1520" dirty="0"/>
          </a:p>
        </p:txBody>
      </p:sp>
      <p:sp>
        <p:nvSpPr>
          <p:cNvPr id="47" name="Shape 45"/>
          <p:cNvSpPr/>
          <p:nvPr/>
        </p:nvSpPr>
        <p:spPr>
          <a:xfrm>
            <a:off x="530352" y="6519672"/>
            <a:ext cx="11137392" cy="0"/>
          </a:xfrm>
          <a:prstGeom prst="line">
            <a:avLst/>
          </a:prstGeom>
          <a:noFill/>
          <a:ln w="7620">
            <a:solidFill>
              <a:srgbClr val="D3DAD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8" name="Text 46"/>
          <p:cNvSpPr txBox="1"/>
          <p:nvPr/>
        </p:nvSpPr>
        <p:spPr>
          <a:xfrm>
            <a:off x="530352" y="6556248"/>
            <a:ext cx="6217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80" dirty="0">
                <a:solidFill>
                  <a:srgbClr val="8495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EESC · DIGITAL FAIRNESS ACT · 9 SEPTEMBER 2026</a:t>
            </a:r>
            <a:endParaRPr lang="en-US" sz="680" dirty="0"/>
          </a:p>
        </p:txBody>
      </p:sp>
      <p:sp>
        <p:nvSpPr>
          <p:cNvPr id="49" name="Text 47"/>
          <p:cNvSpPr txBox="1"/>
          <p:nvPr/>
        </p:nvSpPr>
        <p:spPr>
          <a:xfrm>
            <a:off x="11109960" y="6537960"/>
            <a:ext cx="5669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750" dirty="0">
                <a:solidFill>
                  <a:srgbClr val="8495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427"/>
    </mc:Choice>
    <mc:Fallback xmlns="">
      <p:transition spd="slow" advTm="80427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30352" y="228600"/>
            <a:ext cx="685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50" b="1" kern="0" spc="120" dirty="0">
                <a:solidFill>
                  <a:srgbClr val="168F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CORRECT OBJECT OF ASSESSMENT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30352" y="530352"/>
            <a:ext cx="347472" cy="0"/>
          </a:xfrm>
          <a:prstGeom prst="line">
            <a:avLst/>
          </a:prstGeom>
          <a:noFill/>
          <a:ln w="2794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 txBox="1"/>
          <p:nvPr/>
        </p:nvSpPr>
        <p:spPr>
          <a:xfrm>
            <a:off x="530352" y="621792"/>
            <a:ext cx="10972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02A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whole consumer environment must fall within scope</a:t>
            </a:r>
            <a:endParaRPr lang="en-US" sz="27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1225296"/>
            <a:ext cx="38862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20" dirty="0">
                <a:solidFill>
                  <a:srgbClr val="6174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Six evidential questions expose the mechanism.</a:t>
            </a:r>
            <a:endParaRPr lang="en-US" sz="1120" dirty="0"/>
          </a:p>
        </p:txBody>
      </p:sp>
      <p:sp>
        <p:nvSpPr>
          <p:cNvPr id="6" name="Text 4"/>
          <p:cNvSpPr txBox="1"/>
          <p:nvPr/>
        </p:nvSpPr>
        <p:spPr>
          <a:xfrm>
            <a:off x="7726680" y="1225296"/>
            <a:ext cx="37947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120" dirty="0">
                <a:solidFill>
                  <a:srgbClr val="6174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journey supplies the unit of analysis.</a:t>
            </a:r>
            <a:endParaRPr lang="en-US" sz="1120" dirty="0"/>
          </a:p>
        </p:txBody>
      </p:sp>
      <p:sp>
        <p:nvSpPr>
          <p:cNvPr id="7" name="Shape 5"/>
          <p:cNvSpPr/>
          <p:nvPr/>
        </p:nvSpPr>
        <p:spPr>
          <a:xfrm>
            <a:off x="5074920" y="2029968"/>
            <a:ext cx="2057400" cy="2057400"/>
          </a:xfrm>
          <a:prstGeom prst="ellipse">
            <a:avLst/>
          </a:prstGeom>
          <a:solidFill>
            <a:srgbClr val="071E33"/>
          </a:solidFill>
          <a:ln w="1905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 txBox="1"/>
          <p:nvPr/>
        </p:nvSpPr>
        <p:spPr>
          <a:xfrm>
            <a:off x="5321808" y="2331720"/>
            <a:ext cx="1554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COMMERCIAL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PRACTICE</a:t>
            </a:r>
            <a:endParaRPr lang="en-US" sz="1600" dirty="0"/>
          </a:p>
        </p:txBody>
      </p:sp>
      <p:sp>
        <p:nvSpPr>
          <p:cNvPr id="9" name="Text 7"/>
          <p:cNvSpPr txBox="1"/>
          <p:nvPr/>
        </p:nvSpPr>
        <p:spPr>
          <a:xfrm>
            <a:off x="5321808" y="2907792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20" i="1" dirty="0">
                <a:solidFill>
                  <a:srgbClr val="E8C6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happened?</a:t>
            </a:r>
            <a:endParaRPr lang="en-US" sz="820" dirty="0"/>
          </a:p>
        </p:txBody>
      </p:sp>
      <p:sp>
        <p:nvSpPr>
          <p:cNvPr id="10" name="Shape 8"/>
          <p:cNvSpPr/>
          <p:nvPr/>
        </p:nvSpPr>
        <p:spPr>
          <a:xfrm>
            <a:off x="685800" y="1600200"/>
            <a:ext cx="2377440" cy="804672"/>
          </a:xfrm>
          <a:prstGeom prst="roundRect">
            <a:avLst>
              <a:gd name="adj" fmla="val 9091"/>
            </a:avLst>
          </a:prstGeom>
          <a:solidFill>
            <a:srgbClr val="E3F0EE"/>
          </a:solidFill>
          <a:ln w="1270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 txBox="1"/>
          <p:nvPr/>
        </p:nvSpPr>
        <p:spPr>
          <a:xfrm>
            <a:off x="795528" y="1691640"/>
            <a:ext cx="21579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10" b="1" kern="0" spc="80" dirty="0">
                <a:solidFill>
                  <a:srgbClr val="168F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FEATURE</a:t>
            </a:r>
            <a:endParaRPr lang="en-US" sz="810" dirty="0"/>
          </a:p>
        </p:txBody>
      </p:sp>
      <p:sp>
        <p:nvSpPr>
          <p:cNvPr id="12" name="Text 10"/>
          <p:cNvSpPr txBox="1"/>
          <p:nvPr/>
        </p:nvSpPr>
        <p:spPr>
          <a:xfrm>
            <a:off x="804672" y="1911096"/>
            <a:ext cx="2139696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60" dirty="0">
                <a:solidFill>
                  <a:srgbClr val="102A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wording · prominence · default · friction</a:t>
            </a:r>
            <a:endParaRPr lang="en-US" sz="960" dirty="0"/>
          </a:p>
        </p:txBody>
      </p:sp>
      <p:sp>
        <p:nvSpPr>
          <p:cNvPr id="13" name="Shape 11"/>
          <p:cNvSpPr/>
          <p:nvPr/>
        </p:nvSpPr>
        <p:spPr>
          <a:xfrm>
            <a:off x="4617720" y="1371600"/>
            <a:ext cx="2971800" cy="612648"/>
          </a:xfrm>
          <a:prstGeom prst="roundRect">
            <a:avLst>
              <a:gd name="adj" fmla="val 11940"/>
            </a:avLst>
          </a:prstGeom>
          <a:solidFill>
            <a:srgbClr val="F7ECD2"/>
          </a:solidFill>
          <a:ln w="1270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 txBox="1"/>
          <p:nvPr/>
        </p:nvSpPr>
        <p:spPr>
          <a:xfrm>
            <a:off x="4727448" y="1463040"/>
            <a:ext cx="27523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10" b="1" kern="0" spc="80" dirty="0">
                <a:solidFill>
                  <a:srgbClr val="D7A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SEQUENCE</a:t>
            </a:r>
            <a:endParaRPr lang="en-US" sz="810" dirty="0"/>
          </a:p>
        </p:txBody>
      </p:sp>
      <p:sp>
        <p:nvSpPr>
          <p:cNvPr id="15" name="Text 13"/>
          <p:cNvSpPr txBox="1"/>
          <p:nvPr/>
        </p:nvSpPr>
        <p:spPr>
          <a:xfrm>
            <a:off x="4736592" y="1682496"/>
            <a:ext cx="273405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60" dirty="0">
                <a:solidFill>
                  <a:srgbClr val="102A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came before and after?</a:t>
            </a:r>
            <a:endParaRPr lang="en-US" sz="960" dirty="0"/>
          </a:p>
        </p:txBody>
      </p:sp>
      <p:sp>
        <p:nvSpPr>
          <p:cNvPr id="16" name="Shape 14"/>
          <p:cNvSpPr/>
          <p:nvPr/>
        </p:nvSpPr>
        <p:spPr>
          <a:xfrm>
            <a:off x="9125712" y="1600200"/>
            <a:ext cx="2377440" cy="804672"/>
          </a:xfrm>
          <a:prstGeom prst="roundRect">
            <a:avLst>
              <a:gd name="adj" fmla="val 9091"/>
            </a:avLst>
          </a:prstGeom>
          <a:solidFill>
            <a:srgbClr val="E3F0EE"/>
          </a:solidFill>
          <a:ln w="1270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 txBox="1"/>
          <p:nvPr/>
        </p:nvSpPr>
        <p:spPr>
          <a:xfrm>
            <a:off x="9235440" y="1691640"/>
            <a:ext cx="21579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10" b="1" kern="0" spc="80" dirty="0">
                <a:solidFill>
                  <a:srgbClr val="168F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OBJECTIVE</a:t>
            </a:r>
            <a:endParaRPr lang="en-US" sz="810" dirty="0"/>
          </a:p>
        </p:txBody>
      </p:sp>
      <p:sp>
        <p:nvSpPr>
          <p:cNvPr id="18" name="Text 16"/>
          <p:cNvSpPr txBox="1"/>
          <p:nvPr/>
        </p:nvSpPr>
        <p:spPr>
          <a:xfrm>
            <a:off x="9244584" y="1911096"/>
            <a:ext cx="2139696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60" dirty="0">
                <a:solidFill>
                  <a:srgbClr val="102A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outcome did the trader reward?</a:t>
            </a:r>
            <a:endParaRPr lang="en-US" sz="960" dirty="0"/>
          </a:p>
        </p:txBody>
      </p:sp>
      <p:sp>
        <p:nvSpPr>
          <p:cNvPr id="19" name="Shape 17"/>
          <p:cNvSpPr/>
          <p:nvPr/>
        </p:nvSpPr>
        <p:spPr>
          <a:xfrm>
            <a:off x="9125712" y="3913632"/>
            <a:ext cx="2377440" cy="804672"/>
          </a:xfrm>
          <a:prstGeom prst="roundRect">
            <a:avLst>
              <a:gd name="adj" fmla="val 9091"/>
            </a:avLst>
          </a:prstGeom>
          <a:solidFill>
            <a:srgbClr val="F7ECD2"/>
          </a:solidFill>
          <a:ln w="1270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Text 18"/>
          <p:cNvSpPr txBox="1"/>
          <p:nvPr/>
        </p:nvSpPr>
        <p:spPr>
          <a:xfrm>
            <a:off x="9235440" y="4005072"/>
            <a:ext cx="21579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10" b="1" kern="0" spc="80" dirty="0">
                <a:solidFill>
                  <a:srgbClr val="D7A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ADAPTATION</a:t>
            </a:r>
            <a:endParaRPr lang="en-US" sz="810" dirty="0"/>
          </a:p>
        </p:txBody>
      </p:sp>
      <p:sp>
        <p:nvSpPr>
          <p:cNvPr id="21" name="Text 19"/>
          <p:cNvSpPr txBox="1"/>
          <p:nvPr/>
        </p:nvSpPr>
        <p:spPr>
          <a:xfrm>
            <a:off x="9244584" y="4224528"/>
            <a:ext cx="2139696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60" dirty="0">
                <a:solidFill>
                  <a:srgbClr val="102A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data or inference changed the route?</a:t>
            </a:r>
            <a:endParaRPr lang="en-US" sz="960" dirty="0"/>
          </a:p>
        </p:txBody>
      </p:sp>
      <p:sp>
        <p:nvSpPr>
          <p:cNvPr id="22" name="Shape 20"/>
          <p:cNvSpPr/>
          <p:nvPr/>
        </p:nvSpPr>
        <p:spPr>
          <a:xfrm>
            <a:off x="4617720" y="4361688"/>
            <a:ext cx="2971800" cy="694944"/>
          </a:xfrm>
          <a:prstGeom prst="roundRect">
            <a:avLst>
              <a:gd name="adj" fmla="val 10526"/>
            </a:avLst>
          </a:prstGeom>
          <a:solidFill>
            <a:srgbClr val="E3F0EE"/>
          </a:solidFill>
          <a:ln w="1270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Text 21"/>
          <p:cNvSpPr txBox="1"/>
          <p:nvPr/>
        </p:nvSpPr>
        <p:spPr>
          <a:xfrm>
            <a:off x="4727448" y="4453128"/>
            <a:ext cx="27523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10" b="1" kern="0" spc="80" dirty="0">
                <a:solidFill>
                  <a:srgbClr val="168F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OUTCOME</a:t>
            </a:r>
            <a:endParaRPr lang="en-US" sz="810" dirty="0"/>
          </a:p>
        </p:txBody>
      </p:sp>
      <p:sp>
        <p:nvSpPr>
          <p:cNvPr id="24" name="Text 22"/>
          <p:cNvSpPr txBox="1"/>
          <p:nvPr/>
        </p:nvSpPr>
        <p:spPr>
          <a:xfrm>
            <a:off x="4736592" y="4672584"/>
            <a:ext cx="27340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60" dirty="0">
                <a:solidFill>
                  <a:srgbClr val="102A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comprehension · choice · rights · loss</a:t>
            </a:r>
            <a:endParaRPr lang="en-US" sz="960" dirty="0"/>
          </a:p>
        </p:txBody>
      </p:sp>
      <p:sp>
        <p:nvSpPr>
          <p:cNvPr id="25" name="Shape 23"/>
          <p:cNvSpPr/>
          <p:nvPr/>
        </p:nvSpPr>
        <p:spPr>
          <a:xfrm>
            <a:off x="685800" y="3913632"/>
            <a:ext cx="2377440" cy="804672"/>
          </a:xfrm>
          <a:prstGeom prst="roundRect">
            <a:avLst>
              <a:gd name="adj" fmla="val 9091"/>
            </a:avLst>
          </a:prstGeom>
          <a:solidFill>
            <a:srgbClr val="F7ECD2"/>
          </a:solidFill>
          <a:ln w="1270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6" name="Text 24"/>
          <p:cNvSpPr txBox="1"/>
          <p:nvPr/>
        </p:nvSpPr>
        <p:spPr>
          <a:xfrm>
            <a:off x="795528" y="4005072"/>
            <a:ext cx="21579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10" b="1" kern="0" spc="80" dirty="0">
                <a:solidFill>
                  <a:srgbClr val="D7A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CONTEXT</a:t>
            </a:r>
            <a:endParaRPr lang="en-US" sz="810" dirty="0"/>
          </a:p>
        </p:txBody>
      </p:sp>
      <p:sp>
        <p:nvSpPr>
          <p:cNvPr id="27" name="Text 25"/>
          <p:cNvSpPr txBox="1"/>
          <p:nvPr/>
        </p:nvSpPr>
        <p:spPr>
          <a:xfrm>
            <a:off x="804672" y="4224528"/>
            <a:ext cx="2139696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60" dirty="0">
                <a:solidFill>
                  <a:srgbClr val="102A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stakes · benchmark · vulnerability · alternatives</a:t>
            </a:r>
            <a:endParaRPr lang="en-US" sz="960" dirty="0"/>
          </a:p>
        </p:txBody>
      </p:sp>
      <p:sp>
        <p:nvSpPr>
          <p:cNvPr id="28" name="Shape 26"/>
          <p:cNvSpPr/>
          <p:nvPr/>
        </p:nvSpPr>
        <p:spPr>
          <a:xfrm>
            <a:off x="3063240" y="1993392"/>
            <a:ext cx="2057400" cy="658368"/>
          </a:xfrm>
          <a:prstGeom prst="line">
            <a:avLst/>
          </a:prstGeom>
          <a:noFill/>
          <a:ln w="1143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9" name="Shape 27"/>
          <p:cNvSpPr/>
          <p:nvPr/>
        </p:nvSpPr>
        <p:spPr>
          <a:xfrm>
            <a:off x="6099048" y="1984248"/>
            <a:ext cx="0" cy="45720"/>
          </a:xfrm>
          <a:prstGeom prst="line">
            <a:avLst/>
          </a:prstGeom>
          <a:noFill/>
          <a:ln w="1143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0" name="Shape 28"/>
          <p:cNvSpPr/>
          <p:nvPr/>
        </p:nvSpPr>
        <p:spPr>
          <a:xfrm>
            <a:off x="9125712" y="1993392"/>
            <a:ext cx="0" cy="658368"/>
          </a:xfrm>
          <a:prstGeom prst="line">
            <a:avLst/>
          </a:prstGeom>
          <a:noFill/>
          <a:ln w="1143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9125712" y="4315968"/>
            <a:ext cx="0" cy="0"/>
          </a:xfrm>
          <a:prstGeom prst="line">
            <a:avLst/>
          </a:prstGeom>
          <a:noFill/>
          <a:ln w="1143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2" name="Shape 30"/>
          <p:cNvSpPr/>
          <p:nvPr/>
        </p:nvSpPr>
        <p:spPr>
          <a:xfrm>
            <a:off x="6099048" y="4361688"/>
            <a:ext cx="0" cy="0"/>
          </a:xfrm>
          <a:prstGeom prst="line">
            <a:avLst/>
          </a:prstGeom>
          <a:noFill/>
          <a:ln w="1143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3" name="Shape 31"/>
          <p:cNvSpPr/>
          <p:nvPr/>
        </p:nvSpPr>
        <p:spPr>
          <a:xfrm>
            <a:off x="3063240" y="4315968"/>
            <a:ext cx="2057400" cy="0"/>
          </a:xfrm>
          <a:prstGeom prst="line">
            <a:avLst/>
          </a:prstGeom>
          <a:noFill/>
          <a:ln w="1143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4" name="Text 32"/>
          <p:cNvSpPr txBox="1"/>
          <p:nvPr/>
        </p:nvSpPr>
        <p:spPr>
          <a:xfrm>
            <a:off x="704088" y="5175504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20" b="1" kern="0" spc="80" dirty="0">
                <a:solidFill>
                  <a:srgbClr val="168F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JOURNEY IS THE UNIT OF ANALYSIS</a:t>
            </a:r>
            <a:endParaRPr lang="en-US" sz="820" dirty="0"/>
          </a:p>
        </p:txBody>
      </p:sp>
      <p:sp>
        <p:nvSpPr>
          <p:cNvPr id="35" name="Shape 33"/>
          <p:cNvSpPr/>
          <p:nvPr/>
        </p:nvSpPr>
        <p:spPr>
          <a:xfrm>
            <a:off x="685800" y="5468112"/>
            <a:ext cx="2029968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8890">
            <a:solidFill>
              <a:srgbClr val="C7D1D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6" name="Text 34"/>
          <p:cNvSpPr txBox="1"/>
          <p:nvPr/>
        </p:nvSpPr>
        <p:spPr>
          <a:xfrm>
            <a:off x="758952" y="5577840"/>
            <a:ext cx="18836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102A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ADVERTISE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2724912" y="5632704"/>
            <a:ext cx="155448" cy="228600"/>
          </a:xfrm>
          <a:prstGeom prst="chevron">
            <a:avLst/>
          </a:prstGeom>
          <a:solidFill>
            <a:srgbClr val="168F8A"/>
          </a:solidFill>
          <a:ln w="12700">
            <a:solidFill>
              <a:srgbClr val="168F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8" name="Shape 36"/>
          <p:cNvSpPr/>
          <p:nvPr/>
        </p:nvSpPr>
        <p:spPr>
          <a:xfrm>
            <a:off x="2880360" y="5468112"/>
            <a:ext cx="2029968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8890">
            <a:solidFill>
              <a:srgbClr val="C7D1D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9" name="Text 37"/>
          <p:cNvSpPr txBox="1"/>
          <p:nvPr/>
        </p:nvSpPr>
        <p:spPr>
          <a:xfrm>
            <a:off x="2953512" y="5577840"/>
            <a:ext cx="18836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102A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ONBOARD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4919472" y="5632704"/>
            <a:ext cx="155448" cy="228600"/>
          </a:xfrm>
          <a:prstGeom prst="chevron">
            <a:avLst/>
          </a:prstGeom>
          <a:solidFill>
            <a:srgbClr val="D7A83B"/>
          </a:solidFill>
          <a:ln w="12700">
            <a:solidFill>
              <a:srgbClr val="D7A83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1" name="Shape 39"/>
          <p:cNvSpPr/>
          <p:nvPr/>
        </p:nvSpPr>
        <p:spPr>
          <a:xfrm>
            <a:off x="5074920" y="5468112"/>
            <a:ext cx="2029968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8890">
            <a:solidFill>
              <a:srgbClr val="C7D1D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2" name="Text 40"/>
          <p:cNvSpPr txBox="1"/>
          <p:nvPr/>
        </p:nvSpPr>
        <p:spPr>
          <a:xfrm>
            <a:off x="5148072" y="5577840"/>
            <a:ext cx="18836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102A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BUY / RENEW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7114032" y="5632704"/>
            <a:ext cx="155448" cy="228600"/>
          </a:xfrm>
          <a:prstGeom prst="chevron">
            <a:avLst/>
          </a:prstGeom>
          <a:solidFill>
            <a:srgbClr val="168F8A"/>
          </a:solidFill>
          <a:ln w="12700">
            <a:solidFill>
              <a:srgbClr val="168F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4" name="Shape 42"/>
          <p:cNvSpPr/>
          <p:nvPr/>
        </p:nvSpPr>
        <p:spPr>
          <a:xfrm>
            <a:off x="7269480" y="5468112"/>
            <a:ext cx="2029968" cy="566928"/>
          </a:xfrm>
          <a:prstGeom prst="roundRect">
            <a:avLst>
              <a:gd name="adj" fmla="val 12903"/>
            </a:avLst>
          </a:prstGeom>
          <a:solidFill>
            <a:srgbClr val="F7ECD2"/>
          </a:solidFill>
          <a:ln w="1524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5" name="Text 43"/>
          <p:cNvSpPr txBox="1"/>
          <p:nvPr/>
        </p:nvSpPr>
        <p:spPr>
          <a:xfrm>
            <a:off x="7342632" y="5577840"/>
            <a:ext cx="18836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102A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CANCEL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9308592" y="5632704"/>
            <a:ext cx="155448" cy="228600"/>
          </a:xfrm>
          <a:prstGeom prst="chevron">
            <a:avLst/>
          </a:prstGeom>
          <a:solidFill>
            <a:srgbClr val="D7A83B"/>
          </a:solidFill>
          <a:ln w="12700">
            <a:solidFill>
              <a:srgbClr val="D7A83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7" name="Shape 45"/>
          <p:cNvSpPr/>
          <p:nvPr/>
        </p:nvSpPr>
        <p:spPr>
          <a:xfrm>
            <a:off x="9464040" y="5468112"/>
            <a:ext cx="2029968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8890">
            <a:solidFill>
              <a:srgbClr val="C7D1D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8" name="Text 46"/>
          <p:cNvSpPr txBox="1"/>
          <p:nvPr/>
        </p:nvSpPr>
        <p:spPr>
          <a:xfrm>
            <a:off x="9537192" y="5577840"/>
            <a:ext cx="18836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102A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COMPLAIN / REDRESS</a:t>
            </a:r>
            <a:endParaRPr lang="en-US" sz="850" dirty="0"/>
          </a:p>
        </p:txBody>
      </p:sp>
      <p:sp>
        <p:nvSpPr>
          <p:cNvPr id="49" name="Text 47"/>
          <p:cNvSpPr txBox="1"/>
          <p:nvPr/>
        </p:nvSpPr>
        <p:spPr>
          <a:xfrm>
            <a:off x="7406640" y="5175504"/>
            <a:ext cx="4114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70" i="1" dirty="0">
                <a:solidFill>
                  <a:srgbClr val="6174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Evidential grammar — not six cumulative elements of a new offence.</a:t>
            </a:r>
            <a:endParaRPr lang="en-US" sz="870" dirty="0"/>
          </a:p>
        </p:txBody>
      </p:sp>
      <p:sp>
        <p:nvSpPr>
          <p:cNvPr id="50" name="Shape 48"/>
          <p:cNvSpPr/>
          <p:nvPr/>
        </p:nvSpPr>
        <p:spPr>
          <a:xfrm>
            <a:off x="530352" y="6519672"/>
            <a:ext cx="11137392" cy="0"/>
          </a:xfrm>
          <a:prstGeom prst="line">
            <a:avLst/>
          </a:prstGeom>
          <a:noFill/>
          <a:ln w="7620">
            <a:solidFill>
              <a:srgbClr val="D3DAD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1" name="Text 49"/>
          <p:cNvSpPr txBox="1"/>
          <p:nvPr/>
        </p:nvSpPr>
        <p:spPr>
          <a:xfrm>
            <a:off x="530352" y="6556248"/>
            <a:ext cx="6217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80" dirty="0">
                <a:solidFill>
                  <a:srgbClr val="8495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EESC · DIGITAL FAIRNESS ACT · 9 SEPTEMBER 2026</a:t>
            </a:r>
            <a:endParaRPr lang="en-US" sz="680" dirty="0"/>
          </a:p>
        </p:txBody>
      </p:sp>
      <p:sp>
        <p:nvSpPr>
          <p:cNvPr id="52" name="Text 50"/>
          <p:cNvSpPr txBox="1"/>
          <p:nvPr/>
        </p:nvSpPr>
        <p:spPr>
          <a:xfrm>
            <a:off x="11109960" y="6537960"/>
            <a:ext cx="5669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750" dirty="0">
                <a:solidFill>
                  <a:srgbClr val="8495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761"/>
    </mc:Choice>
    <mc:Fallback xmlns="">
      <p:transition spd="slow" advTm="7876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71E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30352" y="228600"/>
            <a:ext cx="685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50" b="1" kern="0" spc="120" dirty="0">
                <a:solidFill>
                  <a:srgbClr val="37AA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LEGISLATIVE SEQUENCE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30352" y="530352"/>
            <a:ext cx="347472" cy="0"/>
          </a:xfrm>
          <a:prstGeom prst="line">
            <a:avLst/>
          </a:prstGeom>
          <a:noFill/>
          <a:ln w="2794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 txBox="1"/>
          <p:nvPr/>
        </p:nvSpPr>
        <p:spPr>
          <a:xfrm>
            <a:off x="530352" y="621792"/>
            <a:ext cx="10789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Regulate in the right order</a:t>
            </a:r>
            <a:endParaRPr lang="en-US" sz="27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1170432"/>
            <a:ext cx="10881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C7D8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lectures form one legal architecture: object, gate, benchmark and operating model.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566928" y="1536192"/>
            <a:ext cx="2578608" cy="3977640"/>
          </a:xfrm>
          <a:prstGeom prst="roundRect">
            <a:avLst>
              <a:gd name="adj" fmla="val 2837"/>
            </a:avLst>
          </a:prstGeom>
          <a:solidFill>
            <a:srgbClr val="0C2B46"/>
          </a:solidFill>
          <a:ln w="1524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Shape 5"/>
          <p:cNvSpPr/>
          <p:nvPr/>
        </p:nvSpPr>
        <p:spPr>
          <a:xfrm>
            <a:off x="731520" y="1719072"/>
            <a:ext cx="512064" cy="512064"/>
          </a:xfrm>
          <a:prstGeom prst="ellipse">
            <a:avLst/>
          </a:prstGeom>
          <a:solidFill>
            <a:srgbClr val="D7A83B"/>
          </a:solidFill>
          <a:ln w="1270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 txBox="1"/>
          <p:nvPr/>
        </p:nvSpPr>
        <p:spPr>
          <a:xfrm>
            <a:off x="731520" y="171907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71E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1000" dirty="0"/>
          </a:p>
        </p:txBody>
      </p:sp>
      <p:sp>
        <p:nvSpPr>
          <p:cNvPr id="9" name="Text 7"/>
          <p:cNvSpPr txBox="1"/>
          <p:nvPr/>
        </p:nvSpPr>
        <p:spPr>
          <a:xfrm>
            <a:off x="1353312" y="1737360"/>
            <a:ext cx="1417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20" b="1" kern="0" spc="70" dirty="0">
                <a:solidFill>
                  <a:srgbClr val="D7A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LECTURE 2</a:t>
            </a:r>
            <a:endParaRPr lang="en-US" sz="820" dirty="0"/>
          </a:p>
        </p:txBody>
      </p:sp>
      <p:sp>
        <p:nvSpPr>
          <p:cNvPr id="10" name="Text 8"/>
          <p:cNvSpPr txBox="1"/>
          <p:nvPr/>
        </p:nvSpPr>
        <p:spPr>
          <a:xfrm>
            <a:off x="768096" y="2468880"/>
            <a:ext cx="21762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OBJECT</a:t>
            </a:r>
            <a:endParaRPr lang="en-US" sz="2000" dirty="0"/>
          </a:p>
        </p:txBody>
      </p:sp>
      <p:sp>
        <p:nvSpPr>
          <p:cNvPr id="11" name="Text 9"/>
          <p:cNvSpPr txBox="1"/>
          <p:nvPr/>
        </p:nvSpPr>
        <p:spPr>
          <a:xfrm>
            <a:off x="768096" y="2980944"/>
            <a:ext cx="21762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20" b="1" kern="0" spc="45" dirty="0">
                <a:solidFill>
                  <a:srgbClr val="D7A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 BROADLY</a:t>
            </a:r>
            <a:endParaRPr lang="en-US" sz="820" dirty="0"/>
          </a:p>
        </p:txBody>
      </p:sp>
      <p:sp>
        <p:nvSpPr>
          <p:cNvPr id="12" name="Shape 10"/>
          <p:cNvSpPr/>
          <p:nvPr/>
        </p:nvSpPr>
        <p:spPr>
          <a:xfrm>
            <a:off x="950976" y="3392424"/>
            <a:ext cx="1810512" cy="0"/>
          </a:xfrm>
          <a:prstGeom prst="line">
            <a:avLst/>
          </a:prstGeom>
          <a:noFill/>
          <a:ln w="1270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 txBox="1"/>
          <p:nvPr/>
        </p:nvSpPr>
        <p:spPr>
          <a:xfrm>
            <a:off x="859536" y="3621024"/>
            <a:ext cx="1993392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220" dirty="0">
                <a:solidFill>
                  <a:srgbClr val="E1EAF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 the commercial practice across interface, journey, objective and allocation.</a:t>
            </a:r>
            <a:endParaRPr lang="en-US" sz="1220" dirty="0"/>
          </a:p>
        </p:txBody>
      </p:sp>
      <p:sp>
        <p:nvSpPr>
          <p:cNvPr id="14" name="Shape 12"/>
          <p:cNvSpPr/>
          <p:nvPr/>
        </p:nvSpPr>
        <p:spPr>
          <a:xfrm>
            <a:off x="3191256" y="3319272"/>
            <a:ext cx="182880" cy="347472"/>
          </a:xfrm>
          <a:prstGeom prst="chevron">
            <a:avLst/>
          </a:prstGeom>
          <a:solidFill>
            <a:srgbClr val="D7A83B"/>
          </a:solidFill>
          <a:ln w="12700">
            <a:solidFill>
              <a:srgbClr val="D7A83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3419856" y="1536192"/>
            <a:ext cx="2578608" cy="3977640"/>
          </a:xfrm>
          <a:prstGeom prst="roundRect">
            <a:avLst>
              <a:gd name="adj" fmla="val 2837"/>
            </a:avLst>
          </a:prstGeom>
          <a:solidFill>
            <a:srgbClr val="0C2B46"/>
          </a:solidFill>
          <a:ln w="15240">
            <a:solidFill>
              <a:srgbClr val="37AA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3584448" y="1719072"/>
            <a:ext cx="512064" cy="512064"/>
          </a:xfrm>
          <a:prstGeom prst="ellipse">
            <a:avLst/>
          </a:prstGeom>
          <a:solidFill>
            <a:srgbClr val="37AAA4"/>
          </a:solidFill>
          <a:ln w="12700">
            <a:solidFill>
              <a:srgbClr val="37AA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 txBox="1"/>
          <p:nvPr/>
        </p:nvSpPr>
        <p:spPr>
          <a:xfrm>
            <a:off x="3584448" y="171907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71E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1000" dirty="0"/>
          </a:p>
        </p:txBody>
      </p:sp>
      <p:sp>
        <p:nvSpPr>
          <p:cNvPr id="18" name="Text 16"/>
          <p:cNvSpPr txBox="1"/>
          <p:nvPr/>
        </p:nvSpPr>
        <p:spPr>
          <a:xfrm>
            <a:off x="4206240" y="1737360"/>
            <a:ext cx="1417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20" b="1" kern="0" spc="70" dirty="0">
                <a:solidFill>
                  <a:srgbClr val="37AA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LECTURE 3</a:t>
            </a:r>
            <a:endParaRPr lang="en-US" sz="820" dirty="0"/>
          </a:p>
        </p:txBody>
      </p:sp>
      <p:sp>
        <p:nvSpPr>
          <p:cNvPr id="19" name="Text 17"/>
          <p:cNvSpPr txBox="1"/>
          <p:nvPr/>
        </p:nvSpPr>
        <p:spPr>
          <a:xfrm>
            <a:off x="3621024" y="2468880"/>
            <a:ext cx="21762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GATE</a:t>
            </a:r>
            <a:endParaRPr lang="en-US" sz="2000" dirty="0"/>
          </a:p>
        </p:txBody>
      </p:sp>
      <p:sp>
        <p:nvSpPr>
          <p:cNvPr id="20" name="Text 18"/>
          <p:cNvSpPr txBox="1"/>
          <p:nvPr/>
        </p:nvSpPr>
        <p:spPr>
          <a:xfrm>
            <a:off x="3621024" y="2980944"/>
            <a:ext cx="21762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20" b="1" kern="0" spc="45" dirty="0">
                <a:solidFill>
                  <a:srgbClr val="37AA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PROHIBIT PRECISELY</a:t>
            </a:r>
            <a:endParaRPr lang="en-US" sz="820" dirty="0"/>
          </a:p>
        </p:txBody>
      </p:sp>
      <p:sp>
        <p:nvSpPr>
          <p:cNvPr id="21" name="Shape 19"/>
          <p:cNvSpPr/>
          <p:nvPr/>
        </p:nvSpPr>
        <p:spPr>
          <a:xfrm>
            <a:off x="3803904" y="3392424"/>
            <a:ext cx="1810512" cy="0"/>
          </a:xfrm>
          <a:prstGeom prst="line">
            <a:avLst/>
          </a:prstGeom>
          <a:noFill/>
          <a:ln w="12700">
            <a:solidFill>
              <a:srgbClr val="37AA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2" name="Text 20"/>
          <p:cNvSpPr txBox="1"/>
          <p:nvPr/>
        </p:nvSpPr>
        <p:spPr>
          <a:xfrm>
            <a:off x="3712464" y="3621024"/>
            <a:ext cx="1993392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220" dirty="0">
                <a:solidFill>
                  <a:srgbClr val="E1EAF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narrow red lines where justified; otherwise retain actual or likely material distortion.</a:t>
            </a:r>
            <a:endParaRPr lang="en-US" sz="1220" dirty="0"/>
          </a:p>
        </p:txBody>
      </p:sp>
      <p:sp>
        <p:nvSpPr>
          <p:cNvPr id="23" name="Shape 21"/>
          <p:cNvSpPr/>
          <p:nvPr/>
        </p:nvSpPr>
        <p:spPr>
          <a:xfrm>
            <a:off x="6044184" y="3319272"/>
            <a:ext cx="182880" cy="347472"/>
          </a:xfrm>
          <a:prstGeom prst="chevron">
            <a:avLst/>
          </a:prstGeom>
          <a:solidFill>
            <a:srgbClr val="37AAA4"/>
          </a:solidFill>
          <a:ln w="12700">
            <a:solidFill>
              <a:srgbClr val="37AAA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6272784" y="1536192"/>
            <a:ext cx="2578608" cy="3977640"/>
          </a:xfrm>
          <a:prstGeom prst="roundRect">
            <a:avLst>
              <a:gd name="adj" fmla="val 2837"/>
            </a:avLst>
          </a:prstGeom>
          <a:solidFill>
            <a:srgbClr val="0C2B46"/>
          </a:solidFill>
          <a:ln w="1524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5" name="Shape 23"/>
          <p:cNvSpPr/>
          <p:nvPr/>
        </p:nvSpPr>
        <p:spPr>
          <a:xfrm>
            <a:off x="6437376" y="1719072"/>
            <a:ext cx="512064" cy="512064"/>
          </a:xfrm>
          <a:prstGeom prst="ellipse">
            <a:avLst/>
          </a:prstGeom>
          <a:solidFill>
            <a:srgbClr val="D7A83B"/>
          </a:solidFill>
          <a:ln w="1270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6" name="Text 24"/>
          <p:cNvSpPr txBox="1"/>
          <p:nvPr/>
        </p:nvSpPr>
        <p:spPr>
          <a:xfrm>
            <a:off x="6437376" y="171907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71E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1000" dirty="0"/>
          </a:p>
        </p:txBody>
      </p:sp>
      <p:sp>
        <p:nvSpPr>
          <p:cNvPr id="27" name="Text 25"/>
          <p:cNvSpPr txBox="1"/>
          <p:nvPr/>
        </p:nvSpPr>
        <p:spPr>
          <a:xfrm>
            <a:off x="7059168" y="1737360"/>
            <a:ext cx="1417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20" b="1" kern="0" spc="70" dirty="0">
                <a:solidFill>
                  <a:srgbClr val="D7A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LECTURE 4</a:t>
            </a:r>
            <a:endParaRPr lang="en-US" sz="820" dirty="0"/>
          </a:p>
        </p:txBody>
      </p:sp>
      <p:sp>
        <p:nvSpPr>
          <p:cNvPr id="28" name="Text 26"/>
          <p:cNvSpPr txBox="1"/>
          <p:nvPr/>
        </p:nvSpPr>
        <p:spPr>
          <a:xfrm>
            <a:off x="6473952" y="2468880"/>
            <a:ext cx="21762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BENCHMARK</a:t>
            </a:r>
            <a:endParaRPr lang="en-US" sz="2000" dirty="0"/>
          </a:p>
        </p:txBody>
      </p:sp>
      <p:sp>
        <p:nvSpPr>
          <p:cNvPr id="29" name="Text 27"/>
          <p:cNvSpPr txBox="1"/>
          <p:nvPr/>
        </p:nvSpPr>
        <p:spPr>
          <a:xfrm>
            <a:off x="6473952" y="2980944"/>
            <a:ext cx="21762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20" b="1" kern="0" spc="45" dirty="0">
                <a:solidFill>
                  <a:srgbClr val="D7A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SUPPORT, NOT EXTRACTION</a:t>
            </a:r>
            <a:endParaRPr lang="en-US" sz="820" dirty="0"/>
          </a:p>
        </p:txBody>
      </p:sp>
      <p:sp>
        <p:nvSpPr>
          <p:cNvPr id="30" name="Shape 28"/>
          <p:cNvSpPr/>
          <p:nvPr/>
        </p:nvSpPr>
        <p:spPr>
          <a:xfrm>
            <a:off x="6656832" y="3392424"/>
            <a:ext cx="1810512" cy="0"/>
          </a:xfrm>
          <a:prstGeom prst="line">
            <a:avLst/>
          </a:prstGeom>
          <a:noFill/>
          <a:ln w="1270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1" name="Text 29"/>
          <p:cNvSpPr txBox="1"/>
          <p:nvPr/>
        </p:nvSpPr>
        <p:spPr>
          <a:xfrm>
            <a:off x="6565392" y="3621024"/>
            <a:ext cx="1993392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220" dirty="0">
                <a:solidFill>
                  <a:srgbClr val="E1EAF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Follow the targeted group. Treat vulnerability as relational, not as permanent incapacity.</a:t>
            </a:r>
            <a:endParaRPr lang="en-US" sz="1220" dirty="0"/>
          </a:p>
        </p:txBody>
      </p:sp>
      <p:sp>
        <p:nvSpPr>
          <p:cNvPr id="32" name="Shape 30"/>
          <p:cNvSpPr/>
          <p:nvPr/>
        </p:nvSpPr>
        <p:spPr>
          <a:xfrm>
            <a:off x="8897112" y="3319272"/>
            <a:ext cx="182880" cy="347472"/>
          </a:xfrm>
          <a:prstGeom prst="chevron">
            <a:avLst/>
          </a:prstGeom>
          <a:solidFill>
            <a:srgbClr val="D7A83B"/>
          </a:solidFill>
          <a:ln w="12700">
            <a:solidFill>
              <a:srgbClr val="D7A83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3" name="Shape 31"/>
          <p:cNvSpPr/>
          <p:nvPr/>
        </p:nvSpPr>
        <p:spPr>
          <a:xfrm>
            <a:off x="9125712" y="1536192"/>
            <a:ext cx="2578608" cy="3977640"/>
          </a:xfrm>
          <a:prstGeom prst="roundRect">
            <a:avLst>
              <a:gd name="adj" fmla="val 2837"/>
            </a:avLst>
          </a:prstGeom>
          <a:solidFill>
            <a:srgbClr val="0C2B46"/>
          </a:solidFill>
          <a:ln w="15240">
            <a:solidFill>
              <a:srgbClr val="37AA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4" name="Shape 32"/>
          <p:cNvSpPr/>
          <p:nvPr/>
        </p:nvSpPr>
        <p:spPr>
          <a:xfrm>
            <a:off x="9290304" y="1719072"/>
            <a:ext cx="512064" cy="512064"/>
          </a:xfrm>
          <a:prstGeom prst="ellipse">
            <a:avLst/>
          </a:prstGeom>
          <a:solidFill>
            <a:srgbClr val="37AAA4"/>
          </a:solidFill>
          <a:ln w="12700">
            <a:solidFill>
              <a:srgbClr val="37AA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5" name="Text 33"/>
          <p:cNvSpPr txBox="1"/>
          <p:nvPr/>
        </p:nvSpPr>
        <p:spPr>
          <a:xfrm>
            <a:off x="9290304" y="171907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71E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1000" dirty="0"/>
          </a:p>
        </p:txBody>
      </p:sp>
      <p:sp>
        <p:nvSpPr>
          <p:cNvPr id="36" name="Text 34"/>
          <p:cNvSpPr txBox="1"/>
          <p:nvPr/>
        </p:nvSpPr>
        <p:spPr>
          <a:xfrm>
            <a:off x="9912096" y="1737360"/>
            <a:ext cx="1417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20" b="1" kern="0" spc="70" dirty="0">
                <a:solidFill>
                  <a:srgbClr val="37AA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LECTURE 5</a:t>
            </a:r>
            <a:endParaRPr lang="en-US" sz="820" dirty="0"/>
          </a:p>
        </p:txBody>
      </p:sp>
      <p:sp>
        <p:nvSpPr>
          <p:cNvPr id="37" name="Text 35"/>
          <p:cNvSpPr txBox="1"/>
          <p:nvPr/>
        </p:nvSpPr>
        <p:spPr>
          <a:xfrm>
            <a:off x="9326880" y="2468880"/>
            <a:ext cx="21762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OPERATION</a:t>
            </a:r>
            <a:endParaRPr lang="en-US" sz="2000" dirty="0"/>
          </a:p>
        </p:txBody>
      </p:sp>
      <p:sp>
        <p:nvSpPr>
          <p:cNvPr id="38" name="Text 36"/>
          <p:cNvSpPr txBox="1"/>
          <p:nvPr/>
        </p:nvSpPr>
        <p:spPr>
          <a:xfrm>
            <a:off x="9326880" y="2980944"/>
            <a:ext cx="21762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20" b="1" kern="0" spc="45" dirty="0">
                <a:solidFill>
                  <a:srgbClr val="37AA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 · PROVE · REMEDY</a:t>
            </a:r>
            <a:endParaRPr lang="en-US" sz="820" dirty="0"/>
          </a:p>
        </p:txBody>
      </p:sp>
      <p:sp>
        <p:nvSpPr>
          <p:cNvPr id="39" name="Shape 37"/>
          <p:cNvSpPr/>
          <p:nvPr/>
        </p:nvSpPr>
        <p:spPr>
          <a:xfrm>
            <a:off x="9509760" y="3392424"/>
            <a:ext cx="1810512" cy="0"/>
          </a:xfrm>
          <a:prstGeom prst="line">
            <a:avLst/>
          </a:prstGeom>
          <a:noFill/>
          <a:ln w="12700">
            <a:solidFill>
              <a:srgbClr val="37AA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0" name="Text 38"/>
          <p:cNvSpPr txBox="1"/>
          <p:nvPr/>
        </p:nvSpPr>
        <p:spPr>
          <a:xfrm>
            <a:off x="9418320" y="3621024"/>
            <a:ext cx="1993392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220" dirty="0">
                <a:solidFill>
                  <a:srgbClr val="E1EAF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evidence at a lower trigger; prove infringement; remedy only the mechanism established.</a:t>
            </a:r>
            <a:endParaRPr lang="en-US" sz="1220" dirty="0"/>
          </a:p>
        </p:txBody>
      </p:sp>
      <p:sp>
        <p:nvSpPr>
          <p:cNvPr id="41" name="Shape 39"/>
          <p:cNvSpPr/>
          <p:nvPr/>
        </p:nvSpPr>
        <p:spPr>
          <a:xfrm>
            <a:off x="566928" y="5705856"/>
            <a:ext cx="11045952" cy="502920"/>
          </a:xfrm>
          <a:prstGeom prst="roundRect">
            <a:avLst>
              <a:gd name="adj" fmla="val 14545"/>
            </a:avLst>
          </a:prstGeom>
          <a:solidFill>
            <a:srgbClr val="123A58"/>
          </a:solidFill>
          <a:ln w="1143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2" name="Text 40"/>
          <p:cNvSpPr txBox="1"/>
          <p:nvPr/>
        </p:nvSpPr>
        <p:spPr>
          <a:xfrm>
            <a:off x="749808" y="5806440"/>
            <a:ext cx="106801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kern="0" spc="55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ARCHITECTURE WIDENS THE EVIDENTIAL FIELD. MATERIAL DISTORTION CONTROLS LIABILITY.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530352" y="6519672"/>
            <a:ext cx="11137392" cy="0"/>
          </a:xfrm>
          <a:prstGeom prst="line">
            <a:avLst/>
          </a:prstGeom>
          <a:noFill/>
          <a:ln w="7620">
            <a:solidFill>
              <a:srgbClr val="37536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4" name="Text 42"/>
          <p:cNvSpPr txBox="1"/>
          <p:nvPr/>
        </p:nvSpPr>
        <p:spPr>
          <a:xfrm>
            <a:off x="530352" y="6556248"/>
            <a:ext cx="6217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80" dirty="0">
                <a:solidFill>
                  <a:srgbClr val="8EA6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EESC · DIGITAL FAIRNESS ACT · 9 SEPTEMBER 2026</a:t>
            </a:r>
            <a:endParaRPr lang="en-US" sz="680" dirty="0"/>
          </a:p>
        </p:txBody>
      </p:sp>
      <p:sp>
        <p:nvSpPr>
          <p:cNvPr id="45" name="Text 43"/>
          <p:cNvSpPr txBox="1"/>
          <p:nvPr/>
        </p:nvSpPr>
        <p:spPr>
          <a:xfrm>
            <a:off x="11109960" y="6537960"/>
            <a:ext cx="5669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750" dirty="0">
                <a:solidFill>
                  <a:srgbClr val="8EA6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168"/>
    </mc:Choice>
    <mc:Fallback xmlns="">
      <p:transition spd="slow" advTm="84168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30352" y="228600"/>
            <a:ext cx="685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50" b="1" kern="0" spc="120" dirty="0">
                <a:solidFill>
                  <a:srgbClr val="168F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LEGAL TOOLKIT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30352" y="530352"/>
            <a:ext cx="347472" cy="0"/>
          </a:xfrm>
          <a:prstGeom prst="line">
            <a:avLst/>
          </a:prstGeom>
          <a:noFill/>
          <a:ln w="2794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 txBox="1"/>
          <p:nvPr/>
        </p:nvSpPr>
        <p:spPr>
          <a:xfrm>
            <a:off x="530352" y="621792"/>
            <a:ext cx="11064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02A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One feature blacklist cannot do four different jobs</a:t>
            </a:r>
            <a:endParaRPr lang="en-US" sz="27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1170432"/>
            <a:ext cx="10881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6174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DFA needs precise red lines, contestable inferences, inspectable evidence and a durable general gate.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1234440" y="1344168"/>
            <a:ext cx="2057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20" b="1" kern="0" spc="80" dirty="0">
                <a:solidFill>
                  <a:srgbClr val="6174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LEVERS</a:t>
            </a:r>
            <a:endParaRPr lang="en-US" sz="820" dirty="0"/>
          </a:p>
        </p:txBody>
      </p:sp>
      <p:sp>
        <p:nvSpPr>
          <p:cNvPr id="7" name="Text 5"/>
          <p:cNvSpPr txBox="1"/>
          <p:nvPr/>
        </p:nvSpPr>
        <p:spPr>
          <a:xfrm>
            <a:off x="3429000" y="1344168"/>
            <a:ext cx="5257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20" b="1" kern="0" spc="80" dirty="0">
                <a:solidFill>
                  <a:srgbClr val="6174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WHEN TO USE THEM</a:t>
            </a:r>
            <a:endParaRPr lang="en-US" sz="820" dirty="0"/>
          </a:p>
        </p:txBody>
      </p:sp>
      <p:sp>
        <p:nvSpPr>
          <p:cNvPr id="8" name="Text 6"/>
          <p:cNvSpPr txBox="1"/>
          <p:nvPr/>
        </p:nvSpPr>
        <p:spPr>
          <a:xfrm>
            <a:off x="9189720" y="1344168"/>
            <a:ext cx="2331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20" b="1" kern="0" spc="80" dirty="0">
                <a:solidFill>
                  <a:srgbClr val="6174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LEGAL JOB</a:t>
            </a:r>
            <a:endParaRPr lang="en-US" sz="820" dirty="0"/>
          </a:p>
        </p:txBody>
      </p:sp>
      <p:sp>
        <p:nvSpPr>
          <p:cNvPr id="9" name="Shape 7"/>
          <p:cNvSpPr/>
          <p:nvPr/>
        </p:nvSpPr>
        <p:spPr>
          <a:xfrm>
            <a:off x="594360" y="1664208"/>
            <a:ext cx="10991088" cy="941832"/>
          </a:xfrm>
          <a:prstGeom prst="roundRect">
            <a:avLst>
              <a:gd name="adj" fmla="val 7767"/>
            </a:avLst>
          </a:prstGeom>
          <a:solidFill>
            <a:srgbClr val="F7ECD2"/>
          </a:solidFill>
          <a:ln w="1016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804672" y="1883664"/>
            <a:ext cx="493776" cy="493776"/>
          </a:xfrm>
          <a:prstGeom prst="ellipse">
            <a:avLst/>
          </a:prstGeom>
          <a:solidFill>
            <a:srgbClr val="D7A83B"/>
          </a:solidFill>
          <a:ln w="1270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 txBox="1"/>
          <p:nvPr/>
        </p:nvSpPr>
        <p:spPr>
          <a:xfrm>
            <a:off x="804672" y="1883664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71E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2" name="Text 10"/>
          <p:cNvSpPr txBox="1"/>
          <p:nvPr/>
        </p:nvSpPr>
        <p:spPr>
          <a:xfrm>
            <a:off x="1481328" y="1819656"/>
            <a:ext cx="2240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102A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NARROW RED LINES</a:t>
            </a:r>
            <a:endParaRPr lang="en-US" sz="1450" dirty="0"/>
          </a:p>
        </p:txBody>
      </p:sp>
      <p:sp>
        <p:nvSpPr>
          <p:cNvPr id="13" name="Text 11"/>
          <p:cNvSpPr txBox="1"/>
          <p:nvPr/>
        </p:nvSpPr>
        <p:spPr>
          <a:xfrm>
            <a:off x="3794760" y="1792224"/>
            <a:ext cx="510235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60" dirty="0">
                <a:solidFill>
                  <a:srgbClr val="102A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Observable conduct, objectively defined, with negligible legitimate use.</a:t>
            </a:r>
            <a:endParaRPr lang="en-US" sz="1160" dirty="0"/>
          </a:p>
        </p:txBody>
      </p:sp>
      <p:sp>
        <p:nvSpPr>
          <p:cNvPr id="14" name="Shape 12"/>
          <p:cNvSpPr/>
          <p:nvPr/>
        </p:nvSpPr>
        <p:spPr>
          <a:xfrm>
            <a:off x="9308592" y="1847088"/>
            <a:ext cx="1874520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1143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3"/>
          <p:cNvSpPr txBox="1"/>
          <p:nvPr/>
        </p:nvSpPr>
        <p:spPr>
          <a:xfrm>
            <a:off x="9418320" y="1947672"/>
            <a:ext cx="16550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kern="0" spc="65" dirty="0">
                <a:solidFill>
                  <a:srgbClr val="D7A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PROHIBIT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94360" y="2724912"/>
            <a:ext cx="10991088" cy="941832"/>
          </a:xfrm>
          <a:prstGeom prst="roundRect">
            <a:avLst>
              <a:gd name="adj" fmla="val 7767"/>
            </a:avLst>
          </a:prstGeom>
          <a:solidFill>
            <a:srgbClr val="E3F0EE"/>
          </a:solidFill>
          <a:ln w="1016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804672" y="2944368"/>
            <a:ext cx="493776" cy="493776"/>
          </a:xfrm>
          <a:prstGeom prst="ellipse">
            <a:avLst/>
          </a:prstGeom>
          <a:solidFill>
            <a:srgbClr val="168F8A"/>
          </a:solidFill>
          <a:ln w="1270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 txBox="1"/>
          <p:nvPr/>
        </p:nvSpPr>
        <p:spPr>
          <a:xfrm>
            <a:off x="804672" y="2944368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71E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9" name="Text 17"/>
          <p:cNvSpPr txBox="1"/>
          <p:nvPr/>
        </p:nvSpPr>
        <p:spPr>
          <a:xfrm>
            <a:off x="1481328" y="2880360"/>
            <a:ext cx="2240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102A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REBUTTABLE PRESUMPTIONS</a:t>
            </a:r>
            <a:endParaRPr lang="en-US" sz="1450" dirty="0"/>
          </a:p>
        </p:txBody>
      </p:sp>
      <p:sp>
        <p:nvSpPr>
          <p:cNvPr id="20" name="Text 18"/>
          <p:cNvSpPr txBox="1"/>
          <p:nvPr/>
        </p:nvSpPr>
        <p:spPr>
          <a:xfrm>
            <a:off x="3794760" y="2852928"/>
            <a:ext cx="510235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60" dirty="0">
                <a:solidFill>
                  <a:srgbClr val="102A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Specified facts, a defined inference and a genuine opportunity to rebut.</a:t>
            </a:r>
            <a:endParaRPr lang="en-US" sz="1160" dirty="0"/>
          </a:p>
        </p:txBody>
      </p:sp>
      <p:sp>
        <p:nvSpPr>
          <p:cNvPr id="21" name="Shape 19"/>
          <p:cNvSpPr/>
          <p:nvPr/>
        </p:nvSpPr>
        <p:spPr>
          <a:xfrm>
            <a:off x="9308592" y="2907792"/>
            <a:ext cx="1874520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1143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2" name="Text 20"/>
          <p:cNvSpPr txBox="1"/>
          <p:nvPr/>
        </p:nvSpPr>
        <p:spPr>
          <a:xfrm>
            <a:off x="9418320" y="3008376"/>
            <a:ext cx="16550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kern="0" spc="65" dirty="0">
                <a:solidFill>
                  <a:srgbClr val="168F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INFER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594360" y="3785616"/>
            <a:ext cx="10991088" cy="941832"/>
          </a:xfrm>
          <a:prstGeom prst="roundRect">
            <a:avLst>
              <a:gd name="adj" fmla="val 7767"/>
            </a:avLst>
          </a:prstGeom>
          <a:solidFill>
            <a:srgbClr val="E8EEF2"/>
          </a:solidFill>
          <a:ln w="10160">
            <a:solidFill>
              <a:srgbClr val="123A5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804672" y="4005072"/>
            <a:ext cx="493776" cy="493776"/>
          </a:xfrm>
          <a:prstGeom prst="ellipse">
            <a:avLst/>
          </a:prstGeom>
          <a:solidFill>
            <a:srgbClr val="123A58"/>
          </a:solidFill>
          <a:ln w="12700">
            <a:solidFill>
              <a:srgbClr val="123A5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5" name="Text 23"/>
          <p:cNvSpPr txBox="1"/>
          <p:nvPr/>
        </p:nvSpPr>
        <p:spPr>
          <a:xfrm>
            <a:off x="804672" y="4005072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71E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26" name="Text 24"/>
          <p:cNvSpPr txBox="1"/>
          <p:nvPr/>
        </p:nvSpPr>
        <p:spPr>
          <a:xfrm>
            <a:off x="1481328" y="3941064"/>
            <a:ext cx="2240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102A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EVIDENCE + GOVERNANCE DUTIES</a:t>
            </a:r>
            <a:endParaRPr lang="en-US" sz="1450" dirty="0"/>
          </a:p>
        </p:txBody>
      </p:sp>
      <p:sp>
        <p:nvSpPr>
          <p:cNvPr id="27" name="Text 25"/>
          <p:cNvSpPr txBox="1"/>
          <p:nvPr/>
        </p:nvSpPr>
        <p:spPr>
          <a:xfrm>
            <a:off x="3794760" y="3913632"/>
            <a:ext cx="510235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60" dirty="0">
                <a:solidFill>
                  <a:srgbClr val="102A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Purpose, objectives, variants, allocation criteria, journey logs, outcomes and change history.</a:t>
            </a:r>
            <a:endParaRPr lang="en-US" sz="1160" dirty="0"/>
          </a:p>
        </p:txBody>
      </p:sp>
      <p:sp>
        <p:nvSpPr>
          <p:cNvPr id="28" name="Shape 26"/>
          <p:cNvSpPr/>
          <p:nvPr/>
        </p:nvSpPr>
        <p:spPr>
          <a:xfrm>
            <a:off x="9308592" y="3968496"/>
            <a:ext cx="1874520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11430">
            <a:solidFill>
              <a:srgbClr val="123A5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9" name="Text 27"/>
          <p:cNvSpPr txBox="1"/>
          <p:nvPr/>
        </p:nvSpPr>
        <p:spPr>
          <a:xfrm>
            <a:off x="9418320" y="4069080"/>
            <a:ext cx="16550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kern="0" spc="65" dirty="0">
                <a:solidFill>
                  <a:srgbClr val="123A5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594360" y="4846320"/>
            <a:ext cx="10991088" cy="941832"/>
          </a:xfrm>
          <a:prstGeom prst="roundRect">
            <a:avLst>
              <a:gd name="adj" fmla="val 7767"/>
            </a:avLst>
          </a:prstGeom>
          <a:solidFill>
            <a:srgbClr val="EFECE5"/>
          </a:solidFill>
          <a:ln w="10160">
            <a:solidFill>
              <a:srgbClr val="102A3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804672" y="5065776"/>
            <a:ext cx="493776" cy="493776"/>
          </a:xfrm>
          <a:prstGeom prst="ellipse">
            <a:avLst/>
          </a:prstGeom>
          <a:solidFill>
            <a:srgbClr val="102A3F"/>
          </a:solidFill>
          <a:ln w="12700">
            <a:solidFill>
              <a:srgbClr val="102A3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2" name="Text 30"/>
          <p:cNvSpPr txBox="1"/>
          <p:nvPr/>
        </p:nvSpPr>
        <p:spPr>
          <a:xfrm>
            <a:off x="804672" y="5065776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33" name="Text 31"/>
          <p:cNvSpPr txBox="1"/>
          <p:nvPr/>
        </p:nvSpPr>
        <p:spPr>
          <a:xfrm>
            <a:off x="1481328" y="5001768"/>
            <a:ext cx="2240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102A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GENERAL UNFAIRNESS GATE</a:t>
            </a:r>
            <a:endParaRPr lang="en-US" sz="1450" dirty="0"/>
          </a:p>
        </p:txBody>
      </p:sp>
      <p:sp>
        <p:nvSpPr>
          <p:cNvPr id="34" name="Text 32"/>
          <p:cNvSpPr txBox="1"/>
          <p:nvPr/>
        </p:nvSpPr>
        <p:spPr>
          <a:xfrm>
            <a:off x="3794760" y="4974336"/>
            <a:ext cx="510235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60" dirty="0">
                <a:solidFill>
                  <a:srgbClr val="102A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Professional diligence plus actual or likely material distortion for novel or context-dependent practices.</a:t>
            </a:r>
            <a:endParaRPr lang="en-US" sz="1160" dirty="0"/>
          </a:p>
        </p:txBody>
      </p:sp>
      <p:sp>
        <p:nvSpPr>
          <p:cNvPr id="35" name="Shape 33"/>
          <p:cNvSpPr/>
          <p:nvPr/>
        </p:nvSpPr>
        <p:spPr>
          <a:xfrm>
            <a:off x="9308592" y="5029200"/>
            <a:ext cx="1874520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11430">
            <a:solidFill>
              <a:srgbClr val="102A3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6" name="Text 34"/>
          <p:cNvSpPr txBox="1"/>
          <p:nvPr/>
        </p:nvSpPr>
        <p:spPr>
          <a:xfrm>
            <a:off x="9418320" y="5129784"/>
            <a:ext cx="16550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kern="0" spc="65" dirty="0">
                <a:solidFill>
                  <a:srgbClr val="102A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DECIDE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594360" y="5870448"/>
            <a:ext cx="10991088" cy="411480"/>
          </a:xfrm>
          <a:prstGeom prst="roundRect">
            <a:avLst>
              <a:gd name="adj" fmla="val 17778"/>
            </a:avLst>
          </a:prstGeom>
          <a:solidFill>
            <a:srgbClr val="071E33"/>
          </a:solidFill>
          <a:ln w="6350">
            <a:solidFill>
              <a:srgbClr val="071E3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8" name="Text 36"/>
          <p:cNvSpPr txBox="1"/>
          <p:nvPr/>
        </p:nvSpPr>
        <p:spPr>
          <a:xfrm>
            <a:off x="804672" y="5952744"/>
            <a:ext cx="105704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PROPORTIONALITY · Bounded, consumer-supportive and inspectable systems may earn a conditional, revocable safe harbour.</a:t>
            </a:r>
            <a:endParaRPr lang="en-US" sz="1020" dirty="0"/>
          </a:p>
        </p:txBody>
      </p:sp>
      <p:sp>
        <p:nvSpPr>
          <p:cNvPr id="39" name="Shape 37"/>
          <p:cNvSpPr/>
          <p:nvPr/>
        </p:nvSpPr>
        <p:spPr>
          <a:xfrm>
            <a:off x="530352" y="6519672"/>
            <a:ext cx="11137392" cy="0"/>
          </a:xfrm>
          <a:prstGeom prst="line">
            <a:avLst/>
          </a:prstGeom>
          <a:noFill/>
          <a:ln w="7620">
            <a:solidFill>
              <a:srgbClr val="D3DAD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0" name="Text 38"/>
          <p:cNvSpPr txBox="1"/>
          <p:nvPr/>
        </p:nvSpPr>
        <p:spPr>
          <a:xfrm>
            <a:off x="530352" y="6556248"/>
            <a:ext cx="6217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80" dirty="0">
                <a:solidFill>
                  <a:srgbClr val="8495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EESC · DIGITAL FAIRNESS ACT · 9 SEPTEMBER 2026</a:t>
            </a:r>
            <a:endParaRPr lang="en-US" sz="680" dirty="0"/>
          </a:p>
        </p:txBody>
      </p:sp>
      <p:sp>
        <p:nvSpPr>
          <p:cNvPr id="41" name="Text 39"/>
          <p:cNvSpPr txBox="1"/>
          <p:nvPr/>
        </p:nvSpPr>
        <p:spPr>
          <a:xfrm>
            <a:off x="11109960" y="6537960"/>
            <a:ext cx="5669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750" dirty="0">
                <a:solidFill>
                  <a:srgbClr val="8495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831"/>
    </mc:Choice>
    <mc:Fallback xmlns="">
      <p:transition spd="slow" advTm="7783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71E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30352" y="228600"/>
            <a:ext cx="685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50" b="1" kern="0" spc="120" dirty="0">
                <a:solidFill>
                  <a:srgbClr val="37AA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EESC RECOMMENDATION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30352" y="530352"/>
            <a:ext cx="347472" cy="0"/>
          </a:xfrm>
          <a:prstGeom prst="line">
            <a:avLst/>
          </a:prstGeom>
          <a:noFill/>
          <a:ln w="2794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 txBox="1"/>
          <p:nvPr/>
        </p:nvSpPr>
        <p:spPr>
          <a:xfrm>
            <a:off x="530352" y="621792"/>
            <a:ext cx="11064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A two-threshold operating model — with remedies that track the mechanism</a:t>
            </a:r>
            <a:endParaRPr lang="en-US" sz="27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1170432"/>
            <a:ext cx="10881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C7D8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Preserve the legal line. Remove the evidential blind spot.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585216" y="1591056"/>
            <a:ext cx="2267712" cy="1188720"/>
          </a:xfrm>
          <a:prstGeom prst="roundRect">
            <a:avLst>
              <a:gd name="adj" fmla="val 6154"/>
            </a:avLst>
          </a:prstGeom>
          <a:solidFill>
            <a:srgbClr val="F7ECD2"/>
          </a:solidFill>
          <a:ln w="1397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 txBox="1"/>
          <p:nvPr/>
        </p:nvSpPr>
        <p:spPr>
          <a:xfrm>
            <a:off x="722376" y="1709928"/>
            <a:ext cx="19933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70" b="1" kern="0" spc="75" dirty="0">
                <a:solidFill>
                  <a:srgbClr val="D7A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THRESHOLD 1</a:t>
            </a:r>
            <a:endParaRPr lang="en-US" sz="770" dirty="0"/>
          </a:p>
        </p:txBody>
      </p:sp>
      <p:sp>
        <p:nvSpPr>
          <p:cNvPr id="8" name="Text 6"/>
          <p:cNvSpPr txBox="1"/>
          <p:nvPr/>
        </p:nvSpPr>
        <p:spPr>
          <a:xfrm>
            <a:off x="722376" y="1938528"/>
            <a:ext cx="19933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 algn="ctr">
              <a:buNone/>
            </a:pPr>
            <a:r>
              <a:rPr lang="en-US" sz="1420" b="1" dirty="0">
                <a:solidFill>
                  <a:srgbClr val="102A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CREDIBLE INDICATOR</a:t>
            </a:r>
            <a:endParaRPr lang="en-US" sz="1420" dirty="0"/>
          </a:p>
        </p:txBody>
      </p:sp>
      <p:sp>
        <p:nvSpPr>
          <p:cNvPr id="9" name="Text 7"/>
          <p:cNvSpPr txBox="1"/>
          <p:nvPr/>
        </p:nvSpPr>
        <p:spPr>
          <a:xfrm>
            <a:off x="740664" y="2249424"/>
            <a:ext cx="19568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860" dirty="0">
                <a:solidFill>
                  <a:srgbClr val="6174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suspect objective · adaptive route · rights obstruction · vulnerability exposure</a:t>
            </a:r>
            <a:endParaRPr lang="en-US" sz="860" dirty="0"/>
          </a:p>
        </p:txBody>
      </p:sp>
      <p:sp>
        <p:nvSpPr>
          <p:cNvPr id="10" name="Shape 8"/>
          <p:cNvSpPr/>
          <p:nvPr/>
        </p:nvSpPr>
        <p:spPr>
          <a:xfrm>
            <a:off x="2953512" y="2029968"/>
            <a:ext cx="292608" cy="384048"/>
          </a:xfrm>
          <a:prstGeom prst="chevron">
            <a:avLst/>
          </a:prstGeom>
          <a:solidFill>
            <a:srgbClr val="D7A83B"/>
          </a:solidFill>
          <a:ln w="12700">
            <a:solidFill>
              <a:srgbClr val="D7A83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3108960" y="1591056"/>
            <a:ext cx="2267712" cy="1188720"/>
          </a:xfrm>
          <a:prstGeom prst="roundRect">
            <a:avLst>
              <a:gd name="adj" fmla="val 6154"/>
            </a:avLst>
          </a:prstGeom>
          <a:solidFill>
            <a:srgbClr val="168F8A"/>
          </a:solidFill>
          <a:ln w="13970">
            <a:solidFill>
              <a:srgbClr val="37AA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 txBox="1"/>
          <p:nvPr/>
        </p:nvSpPr>
        <p:spPr>
          <a:xfrm>
            <a:off x="3246120" y="1709928"/>
            <a:ext cx="19933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70" b="1" kern="0" spc="75" dirty="0">
                <a:solidFill>
                  <a:srgbClr val="E8C6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PRESERVE + PRODUCE</a:t>
            </a:r>
            <a:endParaRPr lang="en-US" sz="770" dirty="0"/>
          </a:p>
        </p:txBody>
      </p:sp>
      <p:sp>
        <p:nvSpPr>
          <p:cNvPr id="13" name="Text 11"/>
          <p:cNvSpPr txBox="1"/>
          <p:nvPr/>
        </p:nvSpPr>
        <p:spPr>
          <a:xfrm>
            <a:off x="3246120" y="1938528"/>
            <a:ext cx="19933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20" b="1" dirty="0">
                <a:solidFill>
                  <a:srgbClr val="FFFFF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EVIDENCE PACK</a:t>
            </a:r>
            <a:endParaRPr lang="en-US" sz="1420" dirty="0"/>
          </a:p>
        </p:txBody>
      </p:sp>
      <p:sp>
        <p:nvSpPr>
          <p:cNvPr id="14" name="Text 12"/>
          <p:cNvSpPr txBox="1"/>
          <p:nvPr/>
        </p:nvSpPr>
        <p:spPr>
          <a:xfrm>
            <a:off x="3264408" y="2249424"/>
            <a:ext cx="19568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860" dirty="0">
                <a:solidFill>
                  <a:srgbClr val="E7F4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purpose · variants · allocation · logs · outcomes · controlled access</a:t>
            </a:r>
            <a:endParaRPr lang="en-US" sz="860" dirty="0"/>
          </a:p>
        </p:txBody>
      </p:sp>
      <p:sp>
        <p:nvSpPr>
          <p:cNvPr id="15" name="Shape 13"/>
          <p:cNvSpPr/>
          <p:nvPr/>
        </p:nvSpPr>
        <p:spPr>
          <a:xfrm>
            <a:off x="5477256" y="2029968"/>
            <a:ext cx="292608" cy="384048"/>
          </a:xfrm>
          <a:prstGeom prst="chevron">
            <a:avLst/>
          </a:prstGeom>
          <a:solidFill>
            <a:srgbClr val="37AAA4"/>
          </a:solidFill>
          <a:ln w="12700">
            <a:solidFill>
              <a:srgbClr val="37AAA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5632704" y="1591056"/>
            <a:ext cx="2267712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397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 txBox="1"/>
          <p:nvPr/>
        </p:nvSpPr>
        <p:spPr>
          <a:xfrm>
            <a:off x="5769864" y="1709928"/>
            <a:ext cx="19933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70" b="1" kern="0" spc="75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THRESHOLD 2</a:t>
            </a:r>
            <a:endParaRPr lang="en-US" sz="770" dirty="0"/>
          </a:p>
        </p:txBody>
      </p:sp>
      <p:sp>
        <p:nvSpPr>
          <p:cNvPr id="18" name="Text 16"/>
          <p:cNvSpPr txBox="1"/>
          <p:nvPr/>
        </p:nvSpPr>
        <p:spPr>
          <a:xfrm>
            <a:off x="5769864" y="1938528"/>
            <a:ext cx="19933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20" b="1" dirty="0">
                <a:solidFill>
                  <a:srgbClr val="102A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STATUTORY PROOF</a:t>
            </a:r>
            <a:endParaRPr lang="en-US" sz="1420" dirty="0"/>
          </a:p>
        </p:txBody>
      </p:sp>
      <p:sp>
        <p:nvSpPr>
          <p:cNvPr id="19" name="Text 17"/>
          <p:cNvSpPr txBox="1"/>
          <p:nvPr/>
        </p:nvSpPr>
        <p:spPr>
          <a:xfrm>
            <a:off x="5788152" y="2249424"/>
            <a:ext cx="19568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860" dirty="0">
                <a:solidFill>
                  <a:srgbClr val="6174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Annex I · Articles 6–9 · Article 5(2)</a:t>
            </a:r>
            <a:endParaRPr lang="en-US" sz="860" dirty="0"/>
          </a:p>
        </p:txBody>
      </p:sp>
      <p:sp>
        <p:nvSpPr>
          <p:cNvPr id="20" name="Text 18"/>
          <p:cNvSpPr txBox="1"/>
          <p:nvPr/>
        </p:nvSpPr>
        <p:spPr>
          <a:xfrm>
            <a:off x="603504" y="3099816"/>
            <a:ext cx="7296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30" b="1" kern="0" spc="70" dirty="0">
                <a:solidFill>
                  <a:srgbClr val="E8C6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REMEDIES CLIMB ONLY AS PROOF REQUIRES</a:t>
            </a:r>
            <a:endParaRPr lang="en-US" sz="830" dirty="0"/>
          </a:p>
        </p:txBody>
      </p:sp>
      <p:sp>
        <p:nvSpPr>
          <p:cNvPr id="21" name="Shape 19"/>
          <p:cNvSpPr/>
          <p:nvPr/>
        </p:nvSpPr>
        <p:spPr>
          <a:xfrm>
            <a:off x="585216" y="3429000"/>
            <a:ext cx="1755648" cy="1399032"/>
          </a:xfrm>
          <a:prstGeom prst="roundRect">
            <a:avLst>
              <a:gd name="adj" fmla="val 5229"/>
            </a:avLst>
          </a:prstGeom>
          <a:solidFill>
            <a:srgbClr val="0C2B46"/>
          </a:solidFill>
          <a:ln w="1143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2" name="Shape 20"/>
          <p:cNvSpPr/>
          <p:nvPr/>
        </p:nvSpPr>
        <p:spPr>
          <a:xfrm>
            <a:off x="713232" y="3557016"/>
            <a:ext cx="347472" cy="347472"/>
          </a:xfrm>
          <a:prstGeom prst="ellipse">
            <a:avLst/>
          </a:prstGeom>
          <a:solidFill>
            <a:srgbClr val="168F8A"/>
          </a:solidFill>
          <a:ln w="1016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Text 21"/>
          <p:cNvSpPr txBox="1"/>
          <p:nvPr/>
        </p:nvSpPr>
        <p:spPr>
          <a:xfrm>
            <a:off x="713232" y="3557016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71E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50" dirty="0"/>
          </a:p>
        </p:txBody>
      </p:sp>
      <p:sp>
        <p:nvSpPr>
          <p:cNvPr id="24" name="Text 22"/>
          <p:cNvSpPr txBox="1"/>
          <p:nvPr/>
        </p:nvSpPr>
        <p:spPr>
          <a:xfrm>
            <a:off x="731520" y="3931920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40" b="1" dirty="0">
                <a:solidFill>
                  <a:srgbClr val="FFFFF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CORRECT</a:t>
            </a:r>
            <a:endParaRPr lang="en-US" sz="1140" dirty="0"/>
          </a:p>
        </p:txBody>
      </p:sp>
      <p:sp>
        <p:nvSpPr>
          <p:cNvPr id="25" name="Text 23"/>
          <p:cNvSpPr txBox="1"/>
          <p:nvPr/>
        </p:nvSpPr>
        <p:spPr>
          <a:xfrm>
            <a:off x="713232" y="4279392"/>
            <a:ext cx="14996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830" dirty="0">
                <a:solidFill>
                  <a:srgbClr val="BDD0D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refund · reversal · restore the right</a:t>
            </a:r>
            <a:endParaRPr lang="en-US" sz="830" dirty="0"/>
          </a:p>
        </p:txBody>
      </p:sp>
      <p:sp>
        <p:nvSpPr>
          <p:cNvPr id="26" name="Shape 24"/>
          <p:cNvSpPr/>
          <p:nvPr/>
        </p:nvSpPr>
        <p:spPr>
          <a:xfrm>
            <a:off x="2359152" y="3941064"/>
            <a:ext cx="128016" cy="274320"/>
          </a:xfrm>
          <a:prstGeom prst="chevron">
            <a:avLst/>
          </a:prstGeom>
          <a:solidFill>
            <a:srgbClr val="37AAA4"/>
          </a:solidFill>
          <a:ln w="12700">
            <a:solidFill>
              <a:srgbClr val="37AAA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7" name="Shape 25"/>
          <p:cNvSpPr/>
          <p:nvPr/>
        </p:nvSpPr>
        <p:spPr>
          <a:xfrm>
            <a:off x="2505456" y="3429000"/>
            <a:ext cx="1755648" cy="1399032"/>
          </a:xfrm>
          <a:prstGeom prst="roundRect">
            <a:avLst>
              <a:gd name="adj" fmla="val 5229"/>
            </a:avLst>
          </a:prstGeom>
          <a:solidFill>
            <a:srgbClr val="0C2B46"/>
          </a:solidFill>
          <a:ln w="1143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8" name="Shape 26"/>
          <p:cNvSpPr/>
          <p:nvPr/>
        </p:nvSpPr>
        <p:spPr>
          <a:xfrm>
            <a:off x="2633472" y="3557016"/>
            <a:ext cx="347472" cy="347472"/>
          </a:xfrm>
          <a:prstGeom prst="ellipse">
            <a:avLst/>
          </a:prstGeom>
          <a:solidFill>
            <a:srgbClr val="168F8A"/>
          </a:solidFill>
          <a:ln w="1016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9" name="Text 27"/>
          <p:cNvSpPr txBox="1"/>
          <p:nvPr/>
        </p:nvSpPr>
        <p:spPr>
          <a:xfrm>
            <a:off x="2633472" y="3557016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71E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50" dirty="0"/>
          </a:p>
        </p:txBody>
      </p:sp>
      <p:sp>
        <p:nvSpPr>
          <p:cNvPr id="30" name="Text 28"/>
          <p:cNvSpPr txBox="1"/>
          <p:nvPr/>
        </p:nvSpPr>
        <p:spPr>
          <a:xfrm>
            <a:off x="2651760" y="3931920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 algn="ctr">
              <a:buNone/>
            </a:pPr>
            <a:r>
              <a:rPr lang="en-US" sz="1140" b="1" dirty="0">
                <a:solidFill>
                  <a:srgbClr val="FFFFF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REMOVE OBJECTIVE</a:t>
            </a:r>
            <a:endParaRPr lang="en-US" sz="1140" dirty="0"/>
          </a:p>
        </p:txBody>
      </p:sp>
      <p:sp>
        <p:nvSpPr>
          <p:cNvPr id="31" name="Text 29"/>
          <p:cNvSpPr txBox="1"/>
          <p:nvPr/>
        </p:nvSpPr>
        <p:spPr>
          <a:xfrm>
            <a:off x="2633472" y="4279392"/>
            <a:ext cx="14996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830" dirty="0">
                <a:solidFill>
                  <a:srgbClr val="BDD0D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stop abandonment, delay or extraction metrics</a:t>
            </a:r>
            <a:endParaRPr lang="en-US" sz="830" dirty="0"/>
          </a:p>
        </p:txBody>
      </p:sp>
      <p:sp>
        <p:nvSpPr>
          <p:cNvPr id="32" name="Shape 30"/>
          <p:cNvSpPr/>
          <p:nvPr/>
        </p:nvSpPr>
        <p:spPr>
          <a:xfrm>
            <a:off x="4279392" y="3941064"/>
            <a:ext cx="128016" cy="274320"/>
          </a:xfrm>
          <a:prstGeom prst="chevron">
            <a:avLst/>
          </a:prstGeom>
          <a:solidFill>
            <a:srgbClr val="D7A83B"/>
          </a:solidFill>
          <a:ln w="12700">
            <a:solidFill>
              <a:srgbClr val="D7A83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3" name="Shape 31"/>
          <p:cNvSpPr/>
          <p:nvPr/>
        </p:nvSpPr>
        <p:spPr>
          <a:xfrm>
            <a:off x="4425696" y="3429000"/>
            <a:ext cx="1755648" cy="1399032"/>
          </a:xfrm>
          <a:prstGeom prst="roundRect">
            <a:avLst>
              <a:gd name="adj" fmla="val 5229"/>
            </a:avLst>
          </a:prstGeom>
          <a:solidFill>
            <a:srgbClr val="0C2B46"/>
          </a:solidFill>
          <a:ln w="1143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4" name="Shape 32"/>
          <p:cNvSpPr/>
          <p:nvPr/>
        </p:nvSpPr>
        <p:spPr>
          <a:xfrm>
            <a:off x="4553712" y="3557016"/>
            <a:ext cx="347472" cy="347472"/>
          </a:xfrm>
          <a:prstGeom prst="ellipse">
            <a:avLst/>
          </a:prstGeom>
          <a:solidFill>
            <a:srgbClr val="168F8A"/>
          </a:solidFill>
          <a:ln w="1016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5" name="Text 33"/>
          <p:cNvSpPr txBox="1"/>
          <p:nvPr/>
        </p:nvSpPr>
        <p:spPr>
          <a:xfrm>
            <a:off x="4553712" y="3557016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71E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50" dirty="0"/>
          </a:p>
        </p:txBody>
      </p:sp>
      <p:sp>
        <p:nvSpPr>
          <p:cNvPr id="36" name="Text 34"/>
          <p:cNvSpPr txBox="1"/>
          <p:nvPr/>
        </p:nvSpPr>
        <p:spPr>
          <a:xfrm>
            <a:off x="4572000" y="3931920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 algn="ctr">
              <a:buNone/>
            </a:pPr>
            <a:r>
              <a:rPr lang="en-US" sz="1140" b="1" dirty="0">
                <a:solidFill>
                  <a:srgbClr val="FFFFF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REDESIGN JOURNEY</a:t>
            </a:r>
            <a:endParaRPr lang="en-US" sz="1140" dirty="0"/>
          </a:p>
        </p:txBody>
      </p:sp>
      <p:sp>
        <p:nvSpPr>
          <p:cNvPr id="37" name="Text 35"/>
          <p:cNvSpPr txBox="1"/>
          <p:nvPr/>
        </p:nvSpPr>
        <p:spPr>
          <a:xfrm>
            <a:off x="4553712" y="4279392"/>
            <a:ext cx="14996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830" dirty="0">
                <a:solidFill>
                  <a:srgbClr val="BDD0D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timing · ranking · disclosure · refusal</a:t>
            </a:r>
            <a:endParaRPr lang="en-US" sz="830" dirty="0"/>
          </a:p>
        </p:txBody>
      </p:sp>
      <p:sp>
        <p:nvSpPr>
          <p:cNvPr id="38" name="Shape 36"/>
          <p:cNvSpPr/>
          <p:nvPr/>
        </p:nvSpPr>
        <p:spPr>
          <a:xfrm>
            <a:off x="6199632" y="3941064"/>
            <a:ext cx="128016" cy="274320"/>
          </a:xfrm>
          <a:prstGeom prst="chevron">
            <a:avLst/>
          </a:prstGeom>
          <a:solidFill>
            <a:srgbClr val="37AAA4"/>
          </a:solidFill>
          <a:ln w="12700">
            <a:solidFill>
              <a:srgbClr val="37AAA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9" name="Shape 37"/>
          <p:cNvSpPr/>
          <p:nvPr/>
        </p:nvSpPr>
        <p:spPr>
          <a:xfrm>
            <a:off x="6345936" y="3429000"/>
            <a:ext cx="1755648" cy="1399032"/>
          </a:xfrm>
          <a:prstGeom prst="roundRect">
            <a:avLst>
              <a:gd name="adj" fmla="val 5229"/>
            </a:avLst>
          </a:prstGeom>
          <a:solidFill>
            <a:srgbClr val="0C2B46"/>
          </a:solidFill>
          <a:ln w="1143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0" name="Shape 38"/>
          <p:cNvSpPr/>
          <p:nvPr/>
        </p:nvSpPr>
        <p:spPr>
          <a:xfrm>
            <a:off x="6473952" y="3557016"/>
            <a:ext cx="347472" cy="347472"/>
          </a:xfrm>
          <a:prstGeom prst="ellipse">
            <a:avLst/>
          </a:prstGeom>
          <a:solidFill>
            <a:srgbClr val="D7A83B"/>
          </a:solidFill>
          <a:ln w="1016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1" name="Text 39"/>
          <p:cNvSpPr txBox="1"/>
          <p:nvPr/>
        </p:nvSpPr>
        <p:spPr>
          <a:xfrm>
            <a:off x="6473952" y="3557016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71E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50" dirty="0"/>
          </a:p>
        </p:txBody>
      </p:sp>
      <p:sp>
        <p:nvSpPr>
          <p:cNvPr id="42" name="Text 40"/>
          <p:cNvSpPr txBox="1"/>
          <p:nvPr/>
        </p:nvSpPr>
        <p:spPr>
          <a:xfrm>
            <a:off x="6492240" y="3931920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140" b="1" dirty="0">
                <a:solidFill>
                  <a:srgbClr val="FFFFF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STRUCTURAL ORDER</a:t>
            </a:r>
            <a:endParaRPr lang="en-US" sz="1140" dirty="0"/>
          </a:p>
        </p:txBody>
      </p:sp>
      <p:sp>
        <p:nvSpPr>
          <p:cNvPr id="43" name="Text 41"/>
          <p:cNvSpPr txBox="1"/>
          <p:nvPr/>
        </p:nvSpPr>
        <p:spPr>
          <a:xfrm>
            <a:off x="6473952" y="4279392"/>
            <a:ext cx="14996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830" dirty="0">
                <a:solidFill>
                  <a:srgbClr val="BDD0D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if persistence is proved</a:t>
            </a:r>
            <a:endParaRPr lang="en-US" sz="830" dirty="0"/>
          </a:p>
        </p:txBody>
      </p:sp>
      <p:sp>
        <p:nvSpPr>
          <p:cNvPr id="44" name="Shape 42"/>
          <p:cNvSpPr/>
          <p:nvPr/>
        </p:nvSpPr>
        <p:spPr>
          <a:xfrm>
            <a:off x="8275320" y="1408176"/>
            <a:ext cx="3337560" cy="4498848"/>
          </a:xfrm>
          <a:prstGeom prst="roundRect">
            <a:avLst>
              <a:gd name="adj" fmla="val 2192"/>
            </a:avLst>
          </a:prstGeom>
          <a:solidFill>
            <a:srgbClr val="0C2B46"/>
          </a:solidFill>
          <a:ln w="1397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5" name="Text 43"/>
          <p:cNvSpPr txBox="1"/>
          <p:nvPr/>
        </p:nvSpPr>
        <p:spPr>
          <a:xfrm>
            <a:off x="8485632" y="1627632"/>
            <a:ext cx="29077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b="1" kern="0" spc="70" dirty="0">
                <a:solidFill>
                  <a:srgbClr val="E8C6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DRAFTING CONSEQUENCES</a:t>
            </a:r>
            <a:endParaRPr lang="en-US" sz="900" dirty="0"/>
          </a:p>
        </p:txBody>
      </p:sp>
      <p:sp>
        <p:nvSpPr>
          <p:cNvPr id="46" name="Text 44"/>
          <p:cNvSpPr txBox="1"/>
          <p:nvPr/>
        </p:nvSpPr>
        <p:spPr>
          <a:xfrm>
            <a:off x="8522208" y="2011680"/>
            <a:ext cx="713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30" b="1" dirty="0">
                <a:solidFill>
                  <a:srgbClr val="E8C6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3.3 / 4.9</a:t>
            </a:r>
            <a:endParaRPr lang="en-US" sz="830" dirty="0"/>
          </a:p>
        </p:txBody>
      </p:sp>
      <p:sp>
        <p:nvSpPr>
          <p:cNvPr id="47" name="Text 45"/>
          <p:cNvSpPr txBox="1"/>
          <p:nvPr/>
        </p:nvSpPr>
        <p:spPr>
          <a:xfrm>
            <a:off x="9253728" y="1993392"/>
            <a:ext cx="208483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Describe Article 25 DSA as scoped — not as a blanket dark-pattern ban.</a:t>
            </a:r>
            <a:endParaRPr lang="en-US" sz="1050" dirty="0"/>
          </a:p>
        </p:txBody>
      </p:sp>
      <p:sp>
        <p:nvSpPr>
          <p:cNvPr id="48" name="Shape 46"/>
          <p:cNvSpPr/>
          <p:nvPr/>
        </p:nvSpPr>
        <p:spPr>
          <a:xfrm>
            <a:off x="8503920" y="2871216"/>
            <a:ext cx="2816352" cy="0"/>
          </a:xfrm>
          <a:prstGeom prst="line">
            <a:avLst/>
          </a:prstGeom>
          <a:noFill/>
          <a:ln w="7620">
            <a:solidFill>
              <a:srgbClr val="3A566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9" name="Text 47"/>
          <p:cNvSpPr txBox="1"/>
          <p:nvPr/>
        </p:nvSpPr>
        <p:spPr>
          <a:xfrm>
            <a:off x="8522208" y="3182112"/>
            <a:ext cx="713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30" b="1" dirty="0">
                <a:solidFill>
                  <a:srgbClr val="37AA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4.10</a:t>
            </a:r>
            <a:endParaRPr lang="en-US" sz="830" dirty="0"/>
          </a:p>
        </p:txBody>
      </p:sp>
      <p:sp>
        <p:nvSpPr>
          <p:cNvPr id="50" name="Text 48"/>
          <p:cNvSpPr txBox="1"/>
          <p:nvPr/>
        </p:nvSpPr>
        <p:spPr>
          <a:xfrm>
            <a:off x="9253728" y="3163824"/>
            <a:ext cx="208483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Tie evidence duties to control, opacity and risk — not company size alone.</a:t>
            </a:r>
            <a:endParaRPr lang="en-US" sz="1050" dirty="0"/>
          </a:p>
        </p:txBody>
      </p:sp>
      <p:sp>
        <p:nvSpPr>
          <p:cNvPr id="51" name="Shape 49"/>
          <p:cNvSpPr/>
          <p:nvPr/>
        </p:nvSpPr>
        <p:spPr>
          <a:xfrm>
            <a:off x="8503920" y="4041648"/>
            <a:ext cx="2816352" cy="0"/>
          </a:xfrm>
          <a:prstGeom prst="line">
            <a:avLst/>
          </a:prstGeom>
          <a:noFill/>
          <a:ln w="7620">
            <a:solidFill>
              <a:srgbClr val="3A566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2" name="Text 50"/>
          <p:cNvSpPr txBox="1"/>
          <p:nvPr/>
        </p:nvSpPr>
        <p:spPr>
          <a:xfrm>
            <a:off x="8522208" y="4352544"/>
            <a:ext cx="713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30" b="1" dirty="0">
                <a:solidFill>
                  <a:srgbClr val="E8C6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4.13</a:t>
            </a:r>
            <a:endParaRPr lang="en-US" sz="830" dirty="0"/>
          </a:p>
        </p:txBody>
      </p:sp>
      <p:sp>
        <p:nvSpPr>
          <p:cNvPr id="53" name="Text 51"/>
          <p:cNvSpPr txBox="1"/>
          <p:nvPr/>
        </p:nvSpPr>
        <p:spPr>
          <a:xfrm>
            <a:off x="9253728" y="4334256"/>
            <a:ext cx="208483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actual or likely material distortion. Do not require realised harm or subjective intent.</a:t>
            </a:r>
            <a:endParaRPr lang="en-US" sz="1050" dirty="0"/>
          </a:p>
        </p:txBody>
      </p:sp>
      <p:sp>
        <p:nvSpPr>
          <p:cNvPr id="54" name="Shape 52"/>
          <p:cNvSpPr/>
          <p:nvPr/>
        </p:nvSpPr>
        <p:spPr>
          <a:xfrm>
            <a:off x="585216" y="5925312"/>
            <a:ext cx="11027664" cy="365760"/>
          </a:xfrm>
          <a:prstGeom prst="roundRect">
            <a:avLst>
              <a:gd name="adj" fmla="val 20000"/>
            </a:avLst>
          </a:prstGeom>
          <a:solidFill>
            <a:srgbClr val="123A58"/>
          </a:solidFill>
          <a:ln w="889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5" name="Text 53"/>
          <p:cNvSpPr txBox="1"/>
          <p:nvPr/>
        </p:nvSpPr>
        <p:spPr>
          <a:xfrm>
            <a:off x="804672" y="5998464"/>
            <a:ext cx="105887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20" b="1" kern="0" spc="55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SAME LEGAL LINE · BETTER EVIDENCE · REMEDIES WITH A CAUSAL SPINE</a:t>
            </a:r>
            <a:endParaRPr lang="en-US" sz="1020" dirty="0"/>
          </a:p>
        </p:txBody>
      </p:sp>
      <p:sp>
        <p:nvSpPr>
          <p:cNvPr id="56" name="Shape 54"/>
          <p:cNvSpPr/>
          <p:nvPr/>
        </p:nvSpPr>
        <p:spPr>
          <a:xfrm>
            <a:off x="530352" y="6519672"/>
            <a:ext cx="11137392" cy="0"/>
          </a:xfrm>
          <a:prstGeom prst="line">
            <a:avLst/>
          </a:prstGeom>
          <a:noFill/>
          <a:ln w="7620">
            <a:solidFill>
              <a:srgbClr val="37536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7" name="Text 55"/>
          <p:cNvSpPr txBox="1"/>
          <p:nvPr/>
        </p:nvSpPr>
        <p:spPr>
          <a:xfrm>
            <a:off x="530352" y="6556248"/>
            <a:ext cx="6217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80" dirty="0">
                <a:solidFill>
                  <a:srgbClr val="8EA6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EESC · DIGITAL FAIRNESS ACT · 9 SEPTEMBER 2026</a:t>
            </a:r>
            <a:endParaRPr lang="en-US" sz="680" dirty="0"/>
          </a:p>
        </p:txBody>
      </p:sp>
      <p:sp>
        <p:nvSpPr>
          <p:cNvPr id="58" name="Text 56"/>
          <p:cNvSpPr txBox="1"/>
          <p:nvPr/>
        </p:nvSpPr>
        <p:spPr>
          <a:xfrm>
            <a:off x="11109960" y="6537960"/>
            <a:ext cx="5669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750" dirty="0">
                <a:solidFill>
                  <a:srgbClr val="8EA6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368"/>
    </mc:Choice>
    <mc:Fallback xmlns="">
      <p:transition spd="slow" advTm="100368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71E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30352" y="228600"/>
            <a:ext cx="685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50" b="1" kern="0" spc="120" dirty="0">
                <a:solidFill>
                  <a:srgbClr val="37AA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CONTINUE THE ARGUMENT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30352" y="530352"/>
            <a:ext cx="347472" cy="0"/>
          </a:xfrm>
          <a:prstGeom prst="line">
            <a:avLst/>
          </a:prstGeom>
          <a:noFill/>
          <a:ln w="2794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 txBox="1"/>
          <p:nvPr/>
        </p:nvSpPr>
        <p:spPr>
          <a:xfrm>
            <a:off x="530352" y="621792"/>
            <a:ext cx="10972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full argument, in order</a:t>
            </a:r>
            <a:endParaRPr lang="en-US" sz="27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1170432"/>
            <a:ext cx="10881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C7D8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Five expert lectures on what the Digital Fairness Act must regulate and how the system should work.</a:t>
            </a:r>
            <a:endParaRPr lang="en-US" sz="1150" dirty="0"/>
          </a:p>
        </p:txBody>
      </p:sp>
      <p:pic>
        <p:nvPicPr>
          <p:cNvPr id="6" name="Image 0" descr="/mnt/data/render_Digital_Fairness_Act_Lecture_1_At_the_Fork_in_the_Road/slide-1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064" y="1572768"/>
            <a:ext cx="2103120" cy="118414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12064" y="1572768"/>
            <a:ext cx="2103120" cy="1184148"/>
          </a:xfrm>
          <a:prstGeom prst="rect">
            <a:avLst/>
          </a:prstGeom>
          <a:solidFill>
            <a:srgbClr val="FFFFFF">
              <a:alpha val="0"/>
            </a:srgbClr>
          </a:solidFill>
          <a:ln w="1016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Shape 5"/>
          <p:cNvSpPr/>
          <p:nvPr/>
        </p:nvSpPr>
        <p:spPr>
          <a:xfrm>
            <a:off x="585216" y="2866644"/>
            <a:ext cx="310896" cy="310896"/>
          </a:xfrm>
          <a:prstGeom prst="ellipse">
            <a:avLst/>
          </a:prstGeom>
          <a:solidFill>
            <a:srgbClr val="168F8A"/>
          </a:solidFill>
          <a:ln w="889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6"/>
          <p:cNvSpPr txBox="1"/>
          <p:nvPr/>
        </p:nvSpPr>
        <p:spPr>
          <a:xfrm>
            <a:off x="585216" y="286664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40" b="1" dirty="0">
                <a:solidFill>
                  <a:srgbClr val="071E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40" dirty="0"/>
          </a:p>
        </p:txBody>
      </p:sp>
      <p:sp>
        <p:nvSpPr>
          <p:cNvPr id="10" name="Text 7"/>
          <p:cNvSpPr txBox="1"/>
          <p:nvPr/>
        </p:nvSpPr>
        <p:spPr>
          <a:xfrm>
            <a:off x="969264" y="2884932"/>
            <a:ext cx="15910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40" b="1" kern="0" spc="50" dirty="0">
                <a:solidFill>
                  <a:srgbClr val="37AA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STATUS</a:t>
            </a:r>
            <a:endParaRPr lang="en-US" sz="840" dirty="0"/>
          </a:p>
        </p:txBody>
      </p:sp>
      <p:pic>
        <p:nvPicPr>
          <p:cNvPr id="11" name="Image 1" descr="/mnt/data/render_Digital_Fairness_Act_Lecture_2_Below_the_Interface/slide-1.png">
            <a:hlinkClick r:id="rId3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4640" y="1572768"/>
            <a:ext cx="2103120" cy="1184148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2834640" y="1572768"/>
            <a:ext cx="2103120" cy="1184148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Shape 9"/>
          <p:cNvSpPr/>
          <p:nvPr/>
        </p:nvSpPr>
        <p:spPr>
          <a:xfrm>
            <a:off x="2907792" y="2866644"/>
            <a:ext cx="310896" cy="310896"/>
          </a:xfrm>
          <a:prstGeom prst="ellipse">
            <a:avLst/>
          </a:prstGeom>
          <a:solidFill>
            <a:srgbClr val="D7A83B"/>
          </a:solidFill>
          <a:ln w="889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0"/>
          <p:cNvSpPr txBox="1"/>
          <p:nvPr/>
        </p:nvSpPr>
        <p:spPr>
          <a:xfrm>
            <a:off x="2907792" y="286664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40" b="1" dirty="0">
                <a:solidFill>
                  <a:srgbClr val="071E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40" dirty="0"/>
          </a:p>
        </p:txBody>
      </p:sp>
      <p:sp>
        <p:nvSpPr>
          <p:cNvPr id="15" name="Text 11"/>
          <p:cNvSpPr txBox="1"/>
          <p:nvPr/>
        </p:nvSpPr>
        <p:spPr>
          <a:xfrm>
            <a:off x="3291840" y="2884932"/>
            <a:ext cx="15910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40" b="1" kern="0" spc="50" dirty="0">
                <a:solidFill>
                  <a:srgbClr val="E8C6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OBJECT</a:t>
            </a:r>
            <a:endParaRPr lang="en-US" sz="840" dirty="0"/>
          </a:p>
        </p:txBody>
      </p:sp>
      <p:pic>
        <p:nvPicPr>
          <p:cNvPr id="16" name="Image 2" descr="/mnt/data/render_Digital_Fairness_Act_Lecture_3_Material_Distortion/slide-1.png">
            <a:hlinkClick r:id="rId3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7216" y="1572768"/>
            <a:ext cx="2103120" cy="1184148"/>
          </a:xfrm>
          <a:prstGeom prst="rect">
            <a:avLst/>
          </a:prstGeom>
        </p:spPr>
      </p:pic>
      <p:sp>
        <p:nvSpPr>
          <p:cNvPr id="17" name="Shape 12"/>
          <p:cNvSpPr/>
          <p:nvPr/>
        </p:nvSpPr>
        <p:spPr>
          <a:xfrm>
            <a:off x="5157216" y="1572768"/>
            <a:ext cx="2103120" cy="1184148"/>
          </a:xfrm>
          <a:prstGeom prst="rect">
            <a:avLst/>
          </a:prstGeom>
          <a:solidFill>
            <a:srgbClr val="FFFFFF">
              <a:alpha val="0"/>
            </a:srgbClr>
          </a:solidFill>
          <a:ln w="1016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Shape 13"/>
          <p:cNvSpPr/>
          <p:nvPr/>
        </p:nvSpPr>
        <p:spPr>
          <a:xfrm>
            <a:off x="5230368" y="2866644"/>
            <a:ext cx="310896" cy="310896"/>
          </a:xfrm>
          <a:prstGeom prst="ellipse">
            <a:avLst/>
          </a:prstGeom>
          <a:solidFill>
            <a:srgbClr val="168F8A"/>
          </a:solidFill>
          <a:ln w="889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Text 14"/>
          <p:cNvSpPr txBox="1"/>
          <p:nvPr/>
        </p:nvSpPr>
        <p:spPr>
          <a:xfrm>
            <a:off x="5230368" y="286664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40" b="1" dirty="0">
                <a:solidFill>
                  <a:srgbClr val="071E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40" dirty="0"/>
          </a:p>
        </p:txBody>
      </p:sp>
      <p:sp>
        <p:nvSpPr>
          <p:cNvPr id="20" name="Text 15"/>
          <p:cNvSpPr txBox="1"/>
          <p:nvPr/>
        </p:nvSpPr>
        <p:spPr>
          <a:xfrm>
            <a:off x="5614416" y="2884932"/>
            <a:ext cx="15910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40" b="1" kern="0" spc="50" dirty="0">
                <a:solidFill>
                  <a:srgbClr val="37AA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LEGAL GATE</a:t>
            </a:r>
            <a:endParaRPr lang="en-US" sz="840" dirty="0"/>
          </a:p>
        </p:txBody>
      </p:sp>
      <p:pic>
        <p:nvPicPr>
          <p:cNvPr id="21" name="Image 3" descr="/mnt/data/render_Digital_Fairness_Act_Lecture_4_Vulnerability_Without_Paternalism/slide-1.png">
            <a:hlinkClick r:id="rId3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79792" y="1572768"/>
            <a:ext cx="2103120" cy="1184148"/>
          </a:xfrm>
          <a:prstGeom prst="rect">
            <a:avLst/>
          </a:prstGeom>
        </p:spPr>
      </p:pic>
      <p:sp>
        <p:nvSpPr>
          <p:cNvPr id="22" name="Shape 16"/>
          <p:cNvSpPr/>
          <p:nvPr/>
        </p:nvSpPr>
        <p:spPr>
          <a:xfrm>
            <a:off x="7479792" y="1572768"/>
            <a:ext cx="2103120" cy="1184148"/>
          </a:xfrm>
          <a:prstGeom prst="rect">
            <a:avLst/>
          </a:prstGeom>
          <a:solidFill>
            <a:srgbClr val="FFFFFF">
              <a:alpha val="0"/>
            </a:srgbClr>
          </a:solidFill>
          <a:ln w="1016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Shape 17"/>
          <p:cNvSpPr/>
          <p:nvPr/>
        </p:nvSpPr>
        <p:spPr>
          <a:xfrm>
            <a:off x="7552944" y="2866644"/>
            <a:ext cx="310896" cy="310896"/>
          </a:xfrm>
          <a:prstGeom prst="ellipse">
            <a:avLst/>
          </a:prstGeom>
          <a:solidFill>
            <a:srgbClr val="168F8A"/>
          </a:solidFill>
          <a:ln w="889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Text 18"/>
          <p:cNvSpPr txBox="1"/>
          <p:nvPr/>
        </p:nvSpPr>
        <p:spPr>
          <a:xfrm>
            <a:off x="7552944" y="286664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40" b="1" dirty="0">
                <a:solidFill>
                  <a:srgbClr val="071E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40" dirty="0"/>
          </a:p>
        </p:txBody>
      </p:sp>
      <p:sp>
        <p:nvSpPr>
          <p:cNvPr id="25" name="Text 19"/>
          <p:cNvSpPr txBox="1"/>
          <p:nvPr/>
        </p:nvSpPr>
        <p:spPr>
          <a:xfrm>
            <a:off x="7936992" y="2884932"/>
            <a:ext cx="15910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40" b="1" kern="0" spc="50" dirty="0">
                <a:solidFill>
                  <a:srgbClr val="37AA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VULNERABILITY</a:t>
            </a:r>
            <a:endParaRPr lang="en-US" sz="840" dirty="0"/>
          </a:p>
        </p:txBody>
      </p:sp>
      <p:pic>
        <p:nvPicPr>
          <p:cNvPr id="26" name="Image 4" descr="/mnt/data/render_Digital_Fairness_Act_Lecture_5_Evidence_Enforcement_and_Settlement/slide-1.png">
            <a:hlinkClick r:id="rId3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02368" y="1572768"/>
            <a:ext cx="2103120" cy="1184148"/>
          </a:xfrm>
          <a:prstGeom prst="rect">
            <a:avLst/>
          </a:prstGeom>
        </p:spPr>
      </p:pic>
      <p:sp>
        <p:nvSpPr>
          <p:cNvPr id="27" name="Shape 20"/>
          <p:cNvSpPr/>
          <p:nvPr/>
        </p:nvSpPr>
        <p:spPr>
          <a:xfrm>
            <a:off x="9802368" y="1572768"/>
            <a:ext cx="2103120" cy="1184148"/>
          </a:xfrm>
          <a:prstGeom prst="rect">
            <a:avLst/>
          </a:prstGeom>
          <a:solidFill>
            <a:srgbClr val="FFFFFF">
              <a:alpha val="0"/>
            </a:srgbClr>
          </a:solidFill>
          <a:ln w="1016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8" name="Shape 21"/>
          <p:cNvSpPr/>
          <p:nvPr/>
        </p:nvSpPr>
        <p:spPr>
          <a:xfrm>
            <a:off x="9875520" y="2866644"/>
            <a:ext cx="310896" cy="310896"/>
          </a:xfrm>
          <a:prstGeom prst="ellipse">
            <a:avLst/>
          </a:prstGeom>
          <a:solidFill>
            <a:srgbClr val="168F8A"/>
          </a:solidFill>
          <a:ln w="889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9" name="Text 22"/>
          <p:cNvSpPr txBox="1"/>
          <p:nvPr/>
        </p:nvSpPr>
        <p:spPr>
          <a:xfrm>
            <a:off x="9875520" y="286664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40" b="1" dirty="0">
                <a:solidFill>
                  <a:srgbClr val="071E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840" dirty="0"/>
          </a:p>
        </p:txBody>
      </p:sp>
      <p:sp>
        <p:nvSpPr>
          <p:cNvPr id="30" name="Text 23"/>
          <p:cNvSpPr txBox="1"/>
          <p:nvPr/>
        </p:nvSpPr>
        <p:spPr>
          <a:xfrm>
            <a:off x="10259568" y="2884932"/>
            <a:ext cx="15910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40" b="1" kern="0" spc="50" dirty="0">
                <a:solidFill>
                  <a:srgbClr val="37AA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ENFORCEMENT</a:t>
            </a:r>
            <a:endParaRPr lang="en-US" sz="840" dirty="0"/>
          </a:p>
        </p:txBody>
      </p:sp>
      <p:sp>
        <p:nvSpPr>
          <p:cNvPr id="31" name="Shape 24"/>
          <p:cNvSpPr/>
          <p:nvPr/>
        </p:nvSpPr>
        <p:spPr>
          <a:xfrm>
            <a:off x="530352" y="3273552"/>
            <a:ext cx="8613648" cy="2331720"/>
          </a:xfrm>
          <a:prstGeom prst="roundRect">
            <a:avLst>
              <a:gd name="adj" fmla="val 3137"/>
            </a:avLst>
          </a:prstGeom>
          <a:solidFill>
            <a:srgbClr val="0C2B46"/>
          </a:solidFill>
          <a:ln w="12700">
            <a:solidFill>
              <a:srgbClr val="168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2" name="Shape 25"/>
          <p:cNvSpPr/>
          <p:nvPr/>
        </p:nvSpPr>
        <p:spPr>
          <a:xfrm>
            <a:off x="822960" y="3593592"/>
            <a:ext cx="658368" cy="448056"/>
          </a:xfrm>
          <a:prstGeom prst="roundRect">
            <a:avLst>
              <a:gd name="adj" fmla="val 24490"/>
            </a:avLst>
          </a:prstGeom>
          <a:solidFill>
            <a:srgbClr val="D92D20"/>
          </a:solidFill>
          <a:ln w="12700">
            <a:solidFill>
              <a:srgbClr val="D92D2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3" name="Shape 26"/>
          <p:cNvSpPr/>
          <p:nvPr/>
        </p:nvSpPr>
        <p:spPr>
          <a:xfrm rot="5400000">
            <a:off x="1078992" y="3694176"/>
            <a:ext cx="173736" cy="182880"/>
          </a:xfrm>
          <a:prstGeom prst="triangl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4" name="Text 27"/>
          <p:cNvSpPr txBox="1"/>
          <p:nvPr/>
        </p:nvSpPr>
        <p:spPr>
          <a:xfrm>
            <a:off x="1691640" y="3493008"/>
            <a:ext cx="6903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37AA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DIGITAL FAIRNESS ACT</a:t>
            </a:r>
            <a:endParaRPr lang="en-US" sz="900" dirty="0"/>
          </a:p>
        </p:txBody>
      </p:sp>
      <p:sp>
        <p:nvSpPr>
          <p:cNvPr id="35" name="Text 28"/>
          <p:cNvSpPr txBox="1"/>
          <p:nvPr/>
        </p:nvSpPr>
        <p:spPr>
          <a:xfrm>
            <a:off x="1691640" y="3813048"/>
            <a:ext cx="6903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FFFFF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What Europe Must Get Right</a:t>
            </a:r>
            <a:endParaRPr lang="en-US" sz="2300" dirty="0"/>
          </a:p>
        </p:txBody>
      </p:sp>
      <p:sp>
        <p:nvSpPr>
          <p:cNvPr id="36" name="Text 29"/>
          <p:cNvSpPr txBox="1"/>
          <p:nvPr/>
        </p:nvSpPr>
        <p:spPr>
          <a:xfrm>
            <a:off x="841248" y="4407408"/>
            <a:ext cx="79095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C8D9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Status · deceptive design below the interface · material distortion · vulnerability without paternalism · evidence and enforcement</a:t>
            </a:r>
            <a:endParaRPr lang="en-US" sz="1150" dirty="0"/>
          </a:p>
        </p:txBody>
      </p:sp>
      <p:sp>
        <p:nvSpPr>
          <p:cNvPr id="37" name="Text 30">
            <a:hlinkClick r:id="rId3"/>
          </p:cNvPr>
          <p:cNvSpPr txBox="1"/>
          <p:nvPr/>
        </p:nvSpPr>
        <p:spPr>
          <a:xfrm>
            <a:off x="841248" y="5074920"/>
            <a:ext cx="788212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950" b="1" u="sng" dirty="0">
                <a:solidFill>
                  <a:srgbClr val="E8C675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https://www.youtube.com/playlist?list=PLJ-Hkr2cMyUs</a:t>
            </a:r>
            <a:endParaRPr lang="en-US" sz="950" dirty="0"/>
          </a:p>
        </p:txBody>
      </p:sp>
      <p:sp>
        <p:nvSpPr>
          <p:cNvPr id="38" name="Shape 31"/>
          <p:cNvSpPr/>
          <p:nvPr/>
        </p:nvSpPr>
        <p:spPr>
          <a:xfrm>
            <a:off x="9390888" y="3273552"/>
            <a:ext cx="2258568" cy="2450592"/>
          </a:xfrm>
          <a:prstGeom prst="roundRect">
            <a:avLst>
              <a:gd name="adj" fmla="val 3239"/>
            </a:avLst>
          </a:prstGeom>
          <a:solidFill>
            <a:srgbClr val="FFFFFF"/>
          </a:solidFill>
          <a:ln w="13970">
            <a:solidFill>
              <a:srgbClr val="D7A8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39" name="Image 5" descr="/mnt/data/dfa_assets/dfa_playlist_qr.png">
            <a:hlinkClick r:id="rId3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74352" y="3511296"/>
            <a:ext cx="1682496" cy="1682496"/>
          </a:xfrm>
          <a:prstGeom prst="rect">
            <a:avLst/>
          </a:prstGeom>
        </p:spPr>
      </p:pic>
      <p:sp>
        <p:nvSpPr>
          <p:cNvPr id="40" name="Text 32"/>
          <p:cNvSpPr txBox="1"/>
          <p:nvPr/>
        </p:nvSpPr>
        <p:spPr>
          <a:xfrm>
            <a:off x="9537192" y="5285232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60" b="1" kern="0" spc="80" dirty="0">
                <a:solidFill>
                  <a:srgbClr val="071E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SCAN TO WATCH</a:t>
            </a:r>
            <a:endParaRPr lang="en-US" sz="860" dirty="0"/>
          </a:p>
        </p:txBody>
      </p:sp>
      <p:sp>
        <p:nvSpPr>
          <p:cNvPr id="41" name="Text 33"/>
          <p:cNvSpPr txBox="1"/>
          <p:nvPr/>
        </p:nvSpPr>
        <p:spPr>
          <a:xfrm>
            <a:off x="9537192" y="5495544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90" b="1" kern="0" spc="40" dirty="0">
                <a:solidFill>
                  <a:srgbClr val="168F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FULL FIVE-PART PLAYLIST</a:t>
            </a:r>
            <a:endParaRPr lang="en-US" sz="690" dirty="0"/>
          </a:p>
        </p:txBody>
      </p:sp>
      <p:sp>
        <p:nvSpPr>
          <p:cNvPr id="42" name="Shape 34"/>
          <p:cNvSpPr/>
          <p:nvPr/>
        </p:nvSpPr>
        <p:spPr>
          <a:xfrm>
            <a:off x="530352" y="6519672"/>
            <a:ext cx="11137392" cy="0"/>
          </a:xfrm>
          <a:prstGeom prst="line">
            <a:avLst/>
          </a:prstGeom>
          <a:noFill/>
          <a:ln w="7620">
            <a:solidFill>
              <a:srgbClr val="37536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3" name="Text 35"/>
          <p:cNvSpPr txBox="1"/>
          <p:nvPr/>
        </p:nvSpPr>
        <p:spPr>
          <a:xfrm>
            <a:off x="530352" y="6556248"/>
            <a:ext cx="6217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80" dirty="0">
                <a:solidFill>
                  <a:srgbClr val="8EA6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EESC · DIGITAL FAIRNESS ACT · 9 SEPTEMBER 2026</a:t>
            </a:r>
            <a:endParaRPr lang="en-US" sz="680" dirty="0"/>
          </a:p>
        </p:txBody>
      </p:sp>
      <p:sp>
        <p:nvSpPr>
          <p:cNvPr id="44" name="Text 36"/>
          <p:cNvSpPr txBox="1"/>
          <p:nvPr/>
        </p:nvSpPr>
        <p:spPr>
          <a:xfrm>
            <a:off x="11109960" y="6537960"/>
            <a:ext cx="5669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750" dirty="0">
                <a:solidFill>
                  <a:srgbClr val="8EA6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7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50"/>
    </mc:Choice>
    <mc:Fallback xmlns="">
      <p:transition spd="slow" advTm="1995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Palatino Linotype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1007</Words>
  <Application>Microsoft Office PowerPoint</Application>
  <PresentationFormat>Widescreen</PresentationFormat>
  <Paragraphs>209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Arial</vt:lpstr>
      <vt:lpstr>Palatino Linotype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DigiData Consulting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Dark Patterns Are Only the Surface: What the Digital Fairness Act Must Regulate</dc:title>
  <dc:subject>EESC Expert Hearing on the Digital Fairness Act: deceptive design beyond the interface</dc:subject>
  <dc:creator>Dr M.R. Leiser (Mark)</dc:creator>
  <cp:lastModifiedBy>Mark Leiser</cp:lastModifiedBy>
  <cp:revision>3</cp:revision>
  <dcterms:created xsi:type="dcterms:W3CDTF">2026-08-27T12:53:28Z</dcterms:created>
  <dcterms:modified xsi:type="dcterms:W3CDTF">2026-09-07T14:25:45Z</dcterms:modified>
</cp:coreProperties>
</file>